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135" r:id="rId2"/>
    <p:sldId id="1132" r:id="rId3"/>
    <p:sldId id="909" r:id="rId4"/>
    <p:sldId id="866" r:id="rId5"/>
    <p:sldId id="1153" r:id="rId6"/>
    <p:sldId id="1156" r:id="rId7"/>
    <p:sldId id="1157" r:id="rId8"/>
    <p:sldId id="319" r:id="rId9"/>
    <p:sldId id="321" r:id="rId10"/>
    <p:sldId id="1142" r:id="rId11"/>
    <p:sldId id="1143" r:id="rId12"/>
    <p:sldId id="1145" r:id="rId13"/>
    <p:sldId id="1140" r:id="rId14"/>
    <p:sldId id="1149" r:id="rId15"/>
    <p:sldId id="1151" r:id="rId16"/>
    <p:sldId id="1152" r:id="rId17"/>
    <p:sldId id="258" r:id="rId18"/>
    <p:sldId id="1071" r:id="rId19"/>
    <p:sldId id="1148" r:id="rId20"/>
    <p:sldId id="1158" r:id="rId21"/>
    <p:sldId id="1160" r:id="rId22"/>
    <p:sldId id="1146" r:id="rId23"/>
    <p:sldId id="958" r:id="rId24"/>
    <p:sldId id="1133" r:id="rId25"/>
    <p:sldId id="910" r:id="rId26"/>
    <p:sldId id="1136"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72" d="100"/>
          <a:sy n="72" d="100"/>
        </p:scale>
        <p:origin x="3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C9511-BACA-44CB-8906-D9DCDE7223A9}" type="datetimeFigureOut">
              <a:rPr lang="fr-FR" smtClean="0"/>
              <a:t>23/11/2020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2EBA3-F6D9-40D4-A97A-D66AE504C2F1}" type="slidenum">
              <a:rPr lang="fr-FR" smtClean="0"/>
              <a:t>‹N°›</a:t>
            </a:fld>
            <a:endParaRPr lang="fr-FR"/>
          </a:p>
        </p:txBody>
      </p:sp>
    </p:spTree>
    <p:extLst>
      <p:ext uri="{BB962C8B-B14F-4D97-AF65-F5344CB8AC3E}">
        <p14:creationId xmlns:p14="http://schemas.microsoft.com/office/powerpoint/2010/main" val="71798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DA2CC5-6F28-43A4-AA74-3A57056F3D3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F85CCE9-FFCE-4B8D-AD48-599F8DF735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3735BC7-8624-4B56-B101-FDD7337EB53C}"/>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5" name="Espace réservé du pied de page 4">
            <a:extLst>
              <a:ext uri="{FF2B5EF4-FFF2-40B4-BE49-F238E27FC236}">
                <a16:creationId xmlns:a16="http://schemas.microsoft.com/office/drawing/2014/main" id="{B7979C31-8687-414E-B7E8-20AE9641A7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CF7D95-7668-4345-837A-78F139FFF77F}"/>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253913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4F2D6-072A-4599-9886-D3712C1E03C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CA7FBBE-1661-4D6A-9EFD-4138518875F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17DB63-39B8-47B5-98BC-10947EE41DD2}"/>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5" name="Espace réservé du pied de page 4">
            <a:extLst>
              <a:ext uri="{FF2B5EF4-FFF2-40B4-BE49-F238E27FC236}">
                <a16:creationId xmlns:a16="http://schemas.microsoft.com/office/drawing/2014/main" id="{87E7F4D5-2A80-4740-A545-CA2DAFDB05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68028A-77AC-4212-ABB0-6FFDBBE523E0}"/>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112034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74DC5C7-4086-45B4-998D-89C5E3BD0C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B9175BB-4898-4F4F-B71D-903DC92225D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BF1E6B-740C-4537-BB7A-260DC1179C2B}"/>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5" name="Espace réservé du pied de page 4">
            <a:extLst>
              <a:ext uri="{FF2B5EF4-FFF2-40B4-BE49-F238E27FC236}">
                <a16:creationId xmlns:a16="http://schemas.microsoft.com/office/drawing/2014/main" id="{9D9409D7-CA99-4613-9EDF-50086A2171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503846-B85B-4F0E-B91A-5B0F9E403805}"/>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129452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6F92CF-3711-4C50-9EA0-DCCF63676A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D6FF36-A6D9-42E8-B4D6-2C6E3A3D2EC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B36A4C-0AF5-4117-BB7C-38C949FFFA9A}"/>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5" name="Espace réservé du pied de page 4">
            <a:extLst>
              <a:ext uri="{FF2B5EF4-FFF2-40B4-BE49-F238E27FC236}">
                <a16:creationId xmlns:a16="http://schemas.microsoft.com/office/drawing/2014/main" id="{F2CFC1E4-1A95-4282-A720-EDAA6ABCDE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35E77F-D8F8-402F-BBB9-70F670FADD8E}"/>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265737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293067-416F-47F3-A2D4-AB2CD46B773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4AA162-20AD-4985-B524-4A7E39506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02AD181-922D-44A0-9EEC-83DF9EA3C8AC}"/>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5" name="Espace réservé du pied de page 4">
            <a:extLst>
              <a:ext uri="{FF2B5EF4-FFF2-40B4-BE49-F238E27FC236}">
                <a16:creationId xmlns:a16="http://schemas.microsoft.com/office/drawing/2014/main" id="{CCC23EC6-AA0D-4238-95ED-220BB29FBD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EA5FEF-EB43-4CEE-B8C4-F4FC4D3142B8}"/>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105761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53C811-CEB4-4E05-88C4-C4F227B011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8E51D0D-AF76-4711-A7FE-515976E26F6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D8A924-410C-4814-80FF-C15C4006972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D7B6026-6BDA-4608-AA6D-3407A32A08E2}"/>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6" name="Espace réservé du pied de page 5">
            <a:extLst>
              <a:ext uri="{FF2B5EF4-FFF2-40B4-BE49-F238E27FC236}">
                <a16:creationId xmlns:a16="http://schemas.microsoft.com/office/drawing/2014/main" id="{FADC593A-6ADC-455D-8496-C6E8FEA290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E37C155-3AC3-405E-97D4-DA75BE575747}"/>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226666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F1A21-8A8E-4EA1-B1D8-AD525ABFFDC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046EC11-C6FF-4276-BEDD-EBBB74E86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46E73C0-FCE2-4FCC-84D1-D6D011ACD9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D20FB79-6E5E-44D6-A3DF-A3CB733DDD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56DF6F-F4E5-43E6-AF6A-8CDA9ED7AE4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8D12772-718E-4A9F-893C-5CB8A43785C4}"/>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8" name="Espace réservé du pied de page 7">
            <a:extLst>
              <a:ext uri="{FF2B5EF4-FFF2-40B4-BE49-F238E27FC236}">
                <a16:creationId xmlns:a16="http://schemas.microsoft.com/office/drawing/2014/main" id="{2A507751-6692-424F-B2C0-3113A8BC40E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3E495BF-5354-4416-B2DD-2506D7609ED1}"/>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173452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41B7D-7DC8-480D-8EF9-AC502E4FC80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5288DB6-A7C9-4735-83CF-868A1844BA67}"/>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4" name="Espace réservé du pied de page 3">
            <a:extLst>
              <a:ext uri="{FF2B5EF4-FFF2-40B4-BE49-F238E27FC236}">
                <a16:creationId xmlns:a16="http://schemas.microsoft.com/office/drawing/2014/main" id="{E8594906-065E-466E-900B-01B4B9B14B1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8A0C402-A1FB-4C6E-B025-11267C1336A9}"/>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198231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D49516-E57B-4AB3-82CF-D543B0DFEB72}"/>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3" name="Espace réservé du pied de page 2">
            <a:extLst>
              <a:ext uri="{FF2B5EF4-FFF2-40B4-BE49-F238E27FC236}">
                <a16:creationId xmlns:a16="http://schemas.microsoft.com/office/drawing/2014/main" id="{524EE603-2348-438F-89BF-944A375F488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96BD7D6-AAC0-4E20-8F6B-83A0CF323550}"/>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26745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056BA4-7F33-44FF-A50E-1A3D83BD445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27D3ED7-9EA8-4110-B593-DA01E7033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7E05D23-DA3E-4448-8130-E876A5646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39A89C-B1D5-4185-BF7E-F94C85830671}"/>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6" name="Espace réservé du pied de page 5">
            <a:extLst>
              <a:ext uri="{FF2B5EF4-FFF2-40B4-BE49-F238E27FC236}">
                <a16:creationId xmlns:a16="http://schemas.microsoft.com/office/drawing/2014/main" id="{4C1DAF9D-C410-41B4-887F-AC0EEA9E3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D31355-A3D3-4743-897F-02F0CB60156E}"/>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62683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45489B-2CC0-4CFC-9C9C-C94E076C4E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C261593-D2D0-45B0-BD59-AE261E15F7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BBA5BE5-DD2E-421E-BE76-FC7EC5358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4967A42-5B5A-4C09-A32C-A49E7718BBDB}"/>
              </a:ext>
            </a:extLst>
          </p:cNvPr>
          <p:cNvSpPr>
            <a:spLocks noGrp="1"/>
          </p:cNvSpPr>
          <p:nvPr>
            <p:ph type="dt" sz="half" idx="10"/>
          </p:nvPr>
        </p:nvSpPr>
        <p:spPr/>
        <p:txBody>
          <a:bodyPr/>
          <a:lstStyle/>
          <a:p>
            <a:fld id="{28D0328A-DA41-4F5D-8365-4B5FAC2B646F}" type="datetimeFigureOut">
              <a:rPr lang="fr-FR" smtClean="0"/>
              <a:t>23/11/2020</a:t>
            </a:fld>
            <a:endParaRPr lang="fr-FR"/>
          </a:p>
        </p:txBody>
      </p:sp>
      <p:sp>
        <p:nvSpPr>
          <p:cNvPr id="6" name="Espace réservé du pied de page 5">
            <a:extLst>
              <a:ext uri="{FF2B5EF4-FFF2-40B4-BE49-F238E27FC236}">
                <a16:creationId xmlns:a16="http://schemas.microsoft.com/office/drawing/2014/main" id="{4B9BF9E8-FBD7-48F4-ABDF-FBD0C3BCB3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6144D4-0E27-4205-9C2D-46CB0FA2BD90}"/>
              </a:ext>
            </a:extLst>
          </p:cNvPr>
          <p:cNvSpPr>
            <a:spLocks noGrp="1"/>
          </p:cNvSpPr>
          <p:nvPr>
            <p:ph type="sldNum" sz="quarter" idx="12"/>
          </p:nvPr>
        </p:nvSpPr>
        <p:spPr/>
        <p:txBody>
          <a:bodyPr/>
          <a:lstStyle/>
          <a:p>
            <a:fld id="{698A901C-D4F3-4478-98E4-7C48BC34AE17}" type="slidenum">
              <a:rPr lang="fr-FR" smtClean="0"/>
              <a:t>‹N°›</a:t>
            </a:fld>
            <a:endParaRPr lang="fr-FR"/>
          </a:p>
        </p:txBody>
      </p:sp>
    </p:spTree>
    <p:extLst>
      <p:ext uri="{BB962C8B-B14F-4D97-AF65-F5344CB8AC3E}">
        <p14:creationId xmlns:p14="http://schemas.microsoft.com/office/powerpoint/2010/main" val="335720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555E70B-E6B3-4F66-BDB6-EC134DE09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8CA2C03-1E8A-4F47-BEE7-5276EE14F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9EFA06-7038-4E21-8BF4-361BEEF52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0328A-DA41-4F5D-8365-4B5FAC2B646F}" type="datetimeFigureOut">
              <a:rPr lang="fr-FR" smtClean="0"/>
              <a:t>23/11/2020</a:t>
            </a:fld>
            <a:endParaRPr lang="fr-FR"/>
          </a:p>
        </p:txBody>
      </p:sp>
      <p:sp>
        <p:nvSpPr>
          <p:cNvPr id="5" name="Espace réservé du pied de page 4">
            <a:extLst>
              <a:ext uri="{FF2B5EF4-FFF2-40B4-BE49-F238E27FC236}">
                <a16:creationId xmlns:a16="http://schemas.microsoft.com/office/drawing/2014/main" id="{5E2A41E8-7DD6-40F1-9B8A-79541ADEE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520C8A6-D1D8-419C-92AC-B0AEA55FF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A901C-D4F3-4478-98E4-7C48BC34AE17}" type="slidenum">
              <a:rPr lang="fr-FR" smtClean="0"/>
              <a:t>‹N°›</a:t>
            </a:fld>
            <a:endParaRPr lang="fr-FR"/>
          </a:p>
        </p:txBody>
      </p:sp>
    </p:spTree>
    <p:extLst>
      <p:ext uri="{BB962C8B-B14F-4D97-AF65-F5344CB8AC3E}">
        <p14:creationId xmlns:p14="http://schemas.microsoft.com/office/powerpoint/2010/main" val="1991378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t&amp;rct=j&amp;q=&amp;esrc=s&amp;source=web&amp;cd=12&amp;cad=rja&amp;uact=8&amp;ved=0CF4QFjALahUKEwis--SzjsvHAhXLXBoKHSi-ASc&amp;url=http://quran.ksu.edu.sa/tafseer/tabary/sura80-aya20.html&amp;ei=qPrfVayHDcu5aaj8hrgC&amp;usg=AFQjCNGUJ0ks7XQDAFOMzePNJZMUnKkQ-w&amp;sig2=AsnK4dh_dxB5lWCRvOuA6A"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Ã©sultat de recherche d'images pour &quot;fond&quot;">
            <a:extLst>
              <a:ext uri="{FF2B5EF4-FFF2-40B4-BE49-F238E27FC236}">
                <a16:creationId xmlns:a16="http://schemas.microsoft.com/office/drawing/2014/main" id="{1E941A52-2D83-4B6A-81AE-1E7D88BDF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59"/>
            <a:ext cx="12192000" cy="68486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ÙØ§ ÙØªÙÙØ± ÙØµ Ø¨Ø¯ÙÙ ØªÙÙØ§Ø¦Ù.">
            <a:extLst>
              <a:ext uri="{FF2B5EF4-FFF2-40B4-BE49-F238E27FC236}">
                <a16:creationId xmlns:a16="http://schemas.microsoft.com/office/drawing/2014/main" id="{1E097D60-2DFD-4DAA-9C71-618A617BD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468" y="2691882"/>
            <a:ext cx="5984105" cy="3288243"/>
          </a:xfrm>
          <a:prstGeom prst="rect">
            <a:avLst/>
          </a:prstGeom>
          <a:noFill/>
          <a:ln w="76200">
            <a:solidFill>
              <a:srgbClr val="00B0F0"/>
            </a:solidFill>
          </a:ln>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03AA6F14-0C17-46C3-9E66-7E00249FD9AA}"/>
              </a:ext>
            </a:extLst>
          </p:cNvPr>
          <p:cNvPicPr>
            <a:picLocks noChangeAspect="1"/>
          </p:cNvPicPr>
          <p:nvPr/>
        </p:nvPicPr>
        <p:blipFill>
          <a:blip r:embed="rId4"/>
          <a:stretch>
            <a:fillRect/>
          </a:stretch>
        </p:blipFill>
        <p:spPr>
          <a:xfrm>
            <a:off x="369699" y="5229699"/>
            <a:ext cx="1303120" cy="1176116"/>
          </a:xfrm>
          <a:prstGeom prst="rect">
            <a:avLst/>
          </a:prstGeom>
        </p:spPr>
      </p:pic>
      <p:pic>
        <p:nvPicPr>
          <p:cNvPr id="6" name="Image 5">
            <a:extLst>
              <a:ext uri="{FF2B5EF4-FFF2-40B4-BE49-F238E27FC236}">
                <a16:creationId xmlns:a16="http://schemas.microsoft.com/office/drawing/2014/main" id="{A78EB00C-6010-4887-9AE4-5FEB3EDA636C}"/>
              </a:ext>
            </a:extLst>
          </p:cNvPr>
          <p:cNvPicPr/>
          <p:nvPr/>
        </p:nvPicPr>
        <p:blipFill>
          <a:blip r:embed="rId5">
            <a:extLst>
              <a:ext uri="{28A0092B-C50C-407E-A947-70E740481C1C}">
                <a14:useLocalDpi xmlns:a14="http://schemas.microsoft.com/office/drawing/2010/main" val="0"/>
              </a:ext>
            </a:extLst>
          </a:blip>
          <a:stretch>
            <a:fillRect/>
          </a:stretch>
        </p:blipFill>
        <p:spPr>
          <a:xfrm>
            <a:off x="709833" y="5496679"/>
            <a:ext cx="622852" cy="642155"/>
          </a:xfrm>
          <a:prstGeom prst="rect">
            <a:avLst/>
          </a:prstGeom>
        </p:spPr>
      </p:pic>
      <p:sp>
        <p:nvSpPr>
          <p:cNvPr id="7" name="Rectangle 6">
            <a:extLst>
              <a:ext uri="{FF2B5EF4-FFF2-40B4-BE49-F238E27FC236}">
                <a16:creationId xmlns:a16="http://schemas.microsoft.com/office/drawing/2014/main" id="{74F1E668-627C-4355-9244-57EC8FFBEF20}"/>
              </a:ext>
            </a:extLst>
          </p:cNvPr>
          <p:cNvSpPr/>
          <p:nvPr/>
        </p:nvSpPr>
        <p:spPr>
          <a:xfrm>
            <a:off x="1724013" y="5397052"/>
            <a:ext cx="1510350" cy="1037592"/>
          </a:xfrm>
          <a:prstGeom prst="rect">
            <a:avLst/>
          </a:prstGeom>
        </p:spPr>
        <p:txBody>
          <a:bodyPr wrap="none">
            <a:spAutoFit/>
          </a:bodyPr>
          <a:lstStyle/>
          <a:p>
            <a:pPr>
              <a:lnSpc>
                <a:spcPct val="115000"/>
              </a:lnSpc>
            </a:pPr>
            <a:r>
              <a:rPr lang="fr-FR" b="1"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rPr>
              <a:t>Dr. </a:t>
            </a:r>
            <a:endParaRPr lang="ar-MA" b="1"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endParaRPr>
          </a:p>
          <a:p>
            <a:pPr>
              <a:lnSpc>
                <a:spcPct val="115000"/>
              </a:lnSpc>
            </a:pPr>
            <a:r>
              <a:rPr lang="fr-FR" b="1"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rPr>
              <a:t>MOHAMED</a:t>
            </a:r>
          </a:p>
          <a:p>
            <a:pPr>
              <a:lnSpc>
                <a:spcPct val="115000"/>
              </a:lnSpc>
            </a:pPr>
            <a:r>
              <a:rPr lang="fr-FR" b="1"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rPr>
              <a:t>BOURBAB</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19DA6043-0AAB-4B49-AB79-ADA206FFEBB5}"/>
              </a:ext>
            </a:extLst>
          </p:cNvPr>
          <p:cNvSpPr txBox="1"/>
          <p:nvPr/>
        </p:nvSpPr>
        <p:spPr>
          <a:xfrm>
            <a:off x="-524716" y="6434644"/>
            <a:ext cx="3091951" cy="400110"/>
          </a:xfrm>
          <a:prstGeom prst="rect">
            <a:avLst/>
          </a:prstGeom>
          <a:noFill/>
        </p:spPr>
        <p:txBody>
          <a:bodyPr wrap="square" rtlCol="0">
            <a:spAutoFit/>
          </a:bodyPr>
          <a:lstStyle/>
          <a:p>
            <a:pPr algn="ctr"/>
            <a:r>
              <a:rPr lang="ar-MA" sz="2000" b="1" dirty="0">
                <a:solidFill>
                  <a:schemeClr val="bg1"/>
                </a:solidFill>
                <a:cs typeface="Samir_Khouaja_Maghribi" panose="02010000000000000000" pitchFamily="2" charset="-78"/>
              </a:rPr>
              <a:t>الدكتور محمد بورباب</a:t>
            </a:r>
            <a:endParaRPr lang="fr-FR" sz="2000" b="1" dirty="0">
              <a:solidFill>
                <a:schemeClr val="bg1"/>
              </a:solidFill>
              <a:cs typeface="Samir_Khouaja_Maghribi" panose="02010000000000000000" pitchFamily="2" charset="-78"/>
            </a:endParaRPr>
          </a:p>
        </p:txBody>
      </p:sp>
      <p:sp>
        <p:nvSpPr>
          <p:cNvPr id="10" name="Rectangle 9">
            <a:extLst>
              <a:ext uri="{FF2B5EF4-FFF2-40B4-BE49-F238E27FC236}">
                <a16:creationId xmlns:a16="http://schemas.microsoft.com/office/drawing/2014/main" id="{B9DD9E1B-681B-49EF-BF94-682B2D3D0968}"/>
              </a:ext>
            </a:extLst>
          </p:cNvPr>
          <p:cNvSpPr/>
          <p:nvPr/>
        </p:nvSpPr>
        <p:spPr>
          <a:xfrm>
            <a:off x="-366831" y="1116862"/>
            <a:ext cx="11955769" cy="1508105"/>
          </a:xfrm>
          <a:prstGeom prst="rect">
            <a:avLst/>
          </a:prstGeom>
        </p:spPr>
        <p:txBody>
          <a:bodyPr wrap="square">
            <a:spAutoFit/>
          </a:bodyPr>
          <a:lstStyle/>
          <a:p>
            <a:pPr algn="ctr"/>
            <a:r>
              <a:rPr lang="fr-FR" sz="2000" b="1" dirty="0">
                <a:solidFill>
                  <a:schemeClr val="bg1"/>
                </a:solidFill>
              </a:rPr>
              <a:t>MIRACLES SCIENTIFIQUES DANS LE CORAN ET LA SUNNA</a:t>
            </a:r>
            <a:endParaRPr lang="fr-FR" sz="3600" b="1" dirty="0">
              <a:solidFill>
                <a:schemeClr val="bg1"/>
              </a:solidFill>
            </a:endParaRPr>
          </a:p>
          <a:p>
            <a:pPr algn="ctr"/>
            <a:r>
              <a:rPr lang="fr-FR" sz="3600" b="1" dirty="0">
                <a:solidFill>
                  <a:schemeClr val="bg1"/>
                </a:solidFill>
              </a:rPr>
              <a:t>Le stable et le variable dans les sciences des MIRACLES SCIENTIFIQUES DANS LE CORAN ET LA SUNNA</a:t>
            </a:r>
          </a:p>
        </p:txBody>
      </p:sp>
      <p:sp>
        <p:nvSpPr>
          <p:cNvPr id="11" name="Rectangle 10">
            <a:extLst>
              <a:ext uri="{FF2B5EF4-FFF2-40B4-BE49-F238E27FC236}">
                <a16:creationId xmlns:a16="http://schemas.microsoft.com/office/drawing/2014/main" id="{B4C84D85-D0F5-4853-A173-F380EE3EDDFE}"/>
              </a:ext>
            </a:extLst>
          </p:cNvPr>
          <p:cNvSpPr/>
          <p:nvPr/>
        </p:nvSpPr>
        <p:spPr>
          <a:xfrm>
            <a:off x="1021260" y="516448"/>
            <a:ext cx="9884437" cy="707886"/>
          </a:xfrm>
          <a:prstGeom prst="rect">
            <a:avLst/>
          </a:prstGeom>
        </p:spPr>
        <p:txBody>
          <a:bodyPr wrap="none">
            <a:spAutoFit/>
          </a:bodyPr>
          <a:lstStyle/>
          <a:p>
            <a:r>
              <a:rPr lang="ar-SA" sz="4000" b="1" dirty="0">
                <a:solidFill>
                  <a:srgbClr val="FFFF00"/>
                </a:solidFill>
              </a:rPr>
              <a:t>الإعجاز في القرآن والسنة</a:t>
            </a:r>
            <a:r>
              <a:rPr lang="ar-MA" sz="4000" b="1" dirty="0">
                <a:solidFill>
                  <a:srgbClr val="FFFF00"/>
                </a:solidFill>
              </a:rPr>
              <a:t>/الثابت والمتغير في مادة الاعجاز</a:t>
            </a:r>
            <a:endParaRPr lang="fr-FR" sz="4000" dirty="0">
              <a:solidFill>
                <a:srgbClr val="FFFF00"/>
              </a:solidFill>
            </a:endParaRPr>
          </a:p>
        </p:txBody>
      </p:sp>
      <p:pic>
        <p:nvPicPr>
          <p:cNvPr id="12" name="Image 11">
            <a:extLst>
              <a:ext uri="{FF2B5EF4-FFF2-40B4-BE49-F238E27FC236}">
                <a16:creationId xmlns:a16="http://schemas.microsoft.com/office/drawing/2014/main" id="{EAEF6E37-C7CD-4238-953A-5FB653174452}"/>
              </a:ext>
            </a:extLst>
          </p:cNvPr>
          <p:cNvPicPr>
            <a:picLocks noChangeAspect="1"/>
          </p:cNvPicPr>
          <p:nvPr/>
        </p:nvPicPr>
        <p:blipFill>
          <a:blip r:embed="rId6"/>
          <a:stretch>
            <a:fillRect/>
          </a:stretch>
        </p:blipFill>
        <p:spPr>
          <a:xfrm>
            <a:off x="1174104" y="2691882"/>
            <a:ext cx="2786261" cy="1860255"/>
          </a:xfrm>
          <a:prstGeom prst="rect">
            <a:avLst/>
          </a:prstGeom>
          <a:noFill/>
          <a:ln w="76200">
            <a:solidFill>
              <a:srgbClr val="00B0F0"/>
            </a:solidFill>
          </a:ln>
        </p:spPr>
      </p:pic>
    </p:spTree>
    <p:extLst>
      <p:ext uri="{BB962C8B-B14F-4D97-AF65-F5344CB8AC3E}">
        <p14:creationId xmlns:p14="http://schemas.microsoft.com/office/powerpoint/2010/main" val="33250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Ã©sultat de recherche d'images pour &quot;fond&quot;">
            <a:extLst>
              <a:ext uri="{FF2B5EF4-FFF2-40B4-BE49-F238E27FC236}">
                <a16:creationId xmlns:a16="http://schemas.microsoft.com/office/drawing/2014/main" id="{01D90D05-B927-4AC6-ABA1-10FED0E20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59"/>
            <a:ext cx="12192000" cy="6848641"/>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a:extLst>
              <a:ext uri="{FF2B5EF4-FFF2-40B4-BE49-F238E27FC236}">
                <a16:creationId xmlns:a16="http://schemas.microsoft.com/office/drawing/2014/main" id="{0BBF26B8-3FCC-4B94-9605-7486ED4D5855}"/>
              </a:ext>
            </a:extLst>
          </p:cNvPr>
          <p:cNvSpPr txBox="1">
            <a:spLocks/>
          </p:cNvSpPr>
          <p:nvPr/>
        </p:nvSpPr>
        <p:spPr>
          <a:xfrm>
            <a:off x="0" y="9359"/>
            <a:ext cx="12192000"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MA" dirty="0"/>
              <a:t>تغير العلم خلال القرون الماضية ولم تتغير فيها الحقائق القرآنية</a:t>
            </a:r>
            <a:endParaRPr lang="fr-FR" dirty="0"/>
          </a:p>
        </p:txBody>
      </p:sp>
      <p:pic>
        <p:nvPicPr>
          <p:cNvPr id="4" name="Image 3">
            <a:extLst>
              <a:ext uri="{FF2B5EF4-FFF2-40B4-BE49-F238E27FC236}">
                <a16:creationId xmlns:a16="http://schemas.microsoft.com/office/drawing/2014/main" id="{3F43B1D7-F018-44D9-A859-98A63B4620E4}"/>
              </a:ext>
            </a:extLst>
          </p:cNvPr>
          <p:cNvPicPr>
            <a:picLocks noChangeAspect="1"/>
          </p:cNvPicPr>
          <p:nvPr/>
        </p:nvPicPr>
        <p:blipFill>
          <a:blip r:embed="rId3"/>
          <a:stretch>
            <a:fillRect/>
          </a:stretch>
        </p:blipFill>
        <p:spPr>
          <a:xfrm>
            <a:off x="4732655" y="2942367"/>
            <a:ext cx="6770231" cy="3683601"/>
          </a:xfrm>
          <a:prstGeom prst="rect">
            <a:avLst/>
          </a:prstGeom>
        </p:spPr>
      </p:pic>
      <p:pic>
        <p:nvPicPr>
          <p:cNvPr id="9" name="Image 8">
            <a:extLst>
              <a:ext uri="{FF2B5EF4-FFF2-40B4-BE49-F238E27FC236}">
                <a16:creationId xmlns:a16="http://schemas.microsoft.com/office/drawing/2014/main" id="{37B8B990-DD03-47B6-9030-4C99A9A7B988}"/>
              </a:ext>
            </a:extLst>
          </p:cNvPr>
          <p:cNvPicPr>
            <a:picLocks noChangeAspect="1"/>
          </p:cNvPicPr>
          <p:nvPr/>
        </p:nvPicPr>
        <p:blipFill>
          <a:blip r:embed="rId4"/>
          <a:stretch>
            <a:fillRect/>
          </a:stretch>
        </p:blipFill>
        <p:spPr>
          <a:xfrm>
            <a:off x="414130" y="3582111"/>
            <a:ext cx="3933825" cy="514350"/>
          </a:xfrm>
          <a:prstGeom prst="rect">
            <a:avLst/>
          </a:prstGeom>
        </p:spPr>
      </p:pic>
      <p:sp>
        <p:nvSpPr>
          <p:cNvPr id="10" name="ZoneTexte 9">
            <a:extLst>
              <a:ext uri="{FF2B5EF4-FFF2-40B4-BE49-F238E27FC236}">
                <a16:creationId xmlns:a16="http://schemas.microsoft.com/office/drawing/2014/main" id="{5D01F8E2-AEDD-43EA-B4FE-8BBCB3CC0A1C}"/>
              </a:ext>
            </a:extLst>
          </p:cNvPr>
          <p:cNvSpPr txBox="1"/>
          <p:nvPr/>
        </p:nvSpPr>
        <p:spPr>
          <a:xfrm>
            <a:off x="319295" y="4323068"/>
            <a:ext cx="4123494" cy="2308324"/>
          </a:xfrm>
          <a:prstGeom prst="rect">
            <a:avLst/>
          </a:prstGeom>
          <a:noFill/>
        </p:spPr>
        <p:txBody>
          <a:bodyPr wrap="square" rtlCol="0">
            <a:spAutoFit/>
          </a:bodyPr>
          <a:lstStyle/>
          <a:p>
            <a:pPr algn="ctr" rtl="1"/>
            <a:r>
              <a:rPr lang="ar-MA" sz="3600" dirty="0">
                <a:solidFill>
                  <a:schemeClr val="bg1"/>
                </a:solidFill>
              </a:rPr>
              <a:t>هذه الحقيقة العلمية القرآنية </a:t>
            </a:r>
            <a:r>
              <a:rPr lang="ar-MA" sz="3600" b="1" dirty="0">
                <a:solidFill>
                  <a:srgbClr val="FF0000"/>
                </a:solidFill>
              </a:rPr>
              <a:t>ثابتة </a:t>
            </a:r>
          </a:p>
          <a:p>
            <a:pPr algn="ctr" rtl="1"/>
            <a:r>
              <a:rPr lang="ar-MA" sz="3600" b="1" dirty="0">
                <a:solidFill>
                  <a:srgbClr val="FF0000"/>
                </a:solidFill>
              </a:rPr>
              <a:t>أكدتها الاكتشافات العلمية ولم تغيرها </a:t>
            </a:r>
            <a:endParaRPr lang="fr-FR" sz="3600" b="1" dirty="0">
              <a:solidFill>
                <a:srgbClr val="FF0000"/>
              </a:solidFill>
            </a:endParaRPr>
          </a:p>
        </p:txBody>
      </p:sp>
      <p:sp>
        <p:nvSpPr>
          <p:cNvPr id="13" name="Rectangle 12">
            <a:extLst>
              <a:ext uri="{FF2B5EF4-FFF2-40B4-BE49-F238E27FC236}">
                <a16:creationId xmlns:a16="http://schemas.microsoft.com/office/drawing/2014/main" id="{30A490CA-BF6B-43CD-A4A9-B796AB742015}"/>
              </a:ext>
            </a:extLst>
          </p:cNvPr>
          <p:cNvSpPr/>
          <p:nvPr/>
        </p:nvSpPr>
        <p:spPr>
          <a:xfrm>
            <a:off x="5839064" y="1263785"/>
            <a:ext cx="4160195" cy="1446550"/>
          </a:xfrm>
          <a:prstGeom prst="rect">
            <a:avLst/>
          </a:prstGeom>
        </p:spPr>
        <p:txBody>
          <a:bodyPr wrap="square">
            <a:spAutoFit/>
          </a:bodyPr>
          <a:lstStyle/>
          <a:p>
            <a:pPr algn="ctr" rtl="1"/>
            <a:r>
              <a:rPr lang="ar-MA" altLang="fr-FR" sz="4400" b="1" dirty="0">
                <a:solidFill>
                  <a:srgbClr val="FFFF00"/>
                </a:solidFill>
              </a:rPr>
              <a:t>علم التوالد</a:t>
            </a:r>
          </a:p>
          <a:p>
            <a:pPr algn="ctr" rtl="1"/>
            <a:r>
              <a:rPr lang="ar-MA" sz="4400" dirty="0">
                <a:solidFill>
                  <a:srgbClr val="FFFF00"/>
                </a:solidFill>
              </a:rPr>
              <a:t>مفاهيم قرآنية ثابتة</a:t>
            </a:r>
            <a:endParaRPr lang="fr-FR" sz="4400" dirty="0">
              <a:solidFill>
                <a:srgbClr val="FFFF00"/>
              </a:solidFill>
            </a:endParaRPr>
          </a:p>
        </p:txBody>
      </p:sp>
    </p:spTree>
    <p:extLst>
      <p:ext uri="{BB962C8B-B14F-4D97-AF65-F5344CB8AC3E}">
        <p14:creationId xmlns:p14="http://schemas.microsoft.com/office/powerpoint/2010/main" val="274013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9E395-D093-418E-B0D4-2C1D3B8E487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CBDF676-A826-4984-9A6E-4D0930225573}"/>
              </a:ext>
            </a:extLst>
          </p:cNvPr>
          <p:cNvSpPr>
            <a:spLocks noGrp="1"/>
          </p:cNvSpPr>
          <p:nvPr>
            <p:ph idx="1"/>
          </p:nvPr>
        </p:nvSpPr>
        <p:spPr/>
        <p:txBody>
          <a:bodyPr/>
          <a:lstStyle/>
          <a:p>
            <a:endParaRPr lang="fr-FR"/>
          </a:p>
        </p:txBody>
      </p:sp>
      <p:pic>
        <p:nvPicPr>
          <p:cNvPr id="4" name="Picture 2" descr="RÃ©sultat de recherche d'images pour &quot;fond&quot;">
            <a:extLst>
              <a:ext uri="{FF2B5EF4-FFF2-40B4-BE49-F238E27FC236}">
                <a16:creationId xmlns:a16="http://schemas.microsoft.com/office/drawing/2014/main" id="{6DD15AD7-9C17-4CC3-A9B2-727C2F403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8" y="87599"/>
            <a:ext cx="12192000" cy="684864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F9E8E30-0EFF-4873-82D6-EF9A73DB540C}"/>
              </a:ext>
            </a:extLst>
          </p:cNvPr>
          <p:cNvPicPr>
            <a:picLocks noChangeAspect="1"/>
          </p:cNvPicPr>
          <p:nvPr/>
        </p:nvPicPr>
        <p:blipFill>
          <a:blip r:embed="rId3"/>
          <a:stretch>
            <a:fillRect/>
          </a:stretch>
        </p:blipFill>
        <p:spPr>
          <a:xfrm>
            <a:off x="4726057" y="2690191"/>
            <a:ext cx="6642652" cy="3802684"/>
          </a:xfrm>
          <a:prstGeom prst="rect">
            <a:avLst/>
          </a:prstGeom>
          <a:ln w="76200">
            <a:solidFill>
              <a:schemeClr val="accent1"/>
            </a:solidFill>
          </a:ln>
        </p:spPr>
      </p:pic>
      <p:sp>
        <p:nvSpPr>
          <p:cNvPr id="10" name="Titre 1">
            <a:extLst>
              <a:ext uri="{FF2B5EF4-FFF2-40B4-BE49-F238E27FC236}">
                <a16:creationId xmlns:a16="http://schemas.microsoft.com/office/drawing/2014/main" id="{AC750410-0FC5-4C1C-BCC2-44EA2AC5BB7D}"/>
              </a:ext>
            </a:extLst>
          </p:cNvPr>
          <p:cNvSpPr txBox="1">
            <a:spLocks/>
          </p:cNvSpPr>
          <p:nvPr/>
        </p:nvSpPr>
        <p:spPr>
          <a:xfrm>
            <a:off x="0" y="9359"/>
            <a:ext cx="12192000"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MA" dirty="0"/>
              <a:t>تغير العلم خلال القرون الماضية ولم تتغير فيها الحقائق القرآنية</a:t>
            </a:r>
            <a:endParaRPr lang="fr-FR" dirty="0"/>
          </a:p>
        </p:txBody>
      </p:sp>
      <p:sp>
        <p:nvSpPr>
          <p:cNvPr id="11" name="ZoneTexte 10">
            <a:extLst>
              <a:ext uri="{FF2B5EF4-FFF2-40B4-BE49-F238E27FC236}">
                <a16:creationId xmlns:a16="http://schemas.microsoft.com/office/drawing/2014/main" id="{FB8A6D5A-B410-41F4-AAE3-9010944FA24F}"/>
              </a:ext>
            </a:extLst>
          </p:cNvPr>
          <p:cNvSpPr txBox="1"/>
          <p:nvPr/>
        </p:nvSpPr>
        <p:spPr>
          <a:xfrm>
            <a:off x="494889" y="4248278"/>
            <a:ext cx="4216259" cy="2308324"/>
          </a:xfrm>
          <a:prstGeom prst="rect">
            <a:avLst/>
          </a:prstGeom>
          <a:noFill/>
        </p:spPr>
        <p:txBody>
          <a:bodyPr wrap="square" rtlCol="0">
            <a:spAutoFit/>
          </a:bodyPr>
          <a:lstStyle/>
          <a:p>
            <a:pPr algn="ctr" rtl="1"/>
            <a:r>
              <a:rPr lang="ar-MA" sz="3600" dirty="0">
                <a:solidFill>
                  <a:schemeClr val="bg1"/>
                </a:solidFill>
              </a:rPr>
              <a:t>هذه الحقائق العلمية القرآنية </a:t>
            </a:r>
            <a:r>
              <a:rPr lang="ar-MA" sz="3600" b="1" dirty="0">
                <a:solidFill>
                  <a:srgbClr val="FF0000"/>
                </a:solidFill>
              </a:rPr>
              <a:t>ثابتة </a:t>
            </a:r>
          </a:p>
          <a:p>
            <a:pPr algn="ctr" rtl="1"/>
            <a:r>
              <a:rPr lang="ar-MA" sz="3600" b="1" dirty="0">
                <a:solidFill>
                  <a:srgbClr val="FF0000"/>
                </a:solidFill>
              </a:rPr>
              <a:t>أكدتها الاكتشافات العلمية </a:t>
            </a:r>
          </a:p>
          <a:p>
            <a:pPr algn="ctr" rtl="1"/>
            <a:r>
              <a:rPr lang="ar-MA" sz="3600" b="1" dirty="0">
                <a:solidFill>
                  <a:srgbClr val="FF0000"/>
                </a:solidFill>
              </a:rPr>
              <a:t>ولم تغيرها </a:t>
            </a:r>
            <a:endParaRPr lang="fr-FR" sz="3600" b="1" dirty="0">
              <a:solidFill>
                <a:srgbClr val="FF0000"/>
              </a:solidFill>
            </a:endParaRPr>
          </a:p>
        </p:txBody>
      </p:sp>
      <p:sp>
        <p:nvSpPr>
          <p:cNvPr id="12" name="Rectangle 11">
            <a:extLst>
              <a:ext uri="{FF2B5EF4-FFF2-40B4-BE49-F238E27FC236}">
                <a16:creationId xmlns:a16="http://schemas.microsoft.com/office/drawing/2014/main" id="{F6BAF3AC-81F2-4ED2-9F37-86A639BBD0D9}"/>
              </a:ext>
            </a:extLst>
          </p:cNvPr>
          <p:cNvSpPr/>
          <p:nvPr/>
        </p:nvSpPr>
        <p:spPr>
          <a:xfrm>
            <a:off x="5839064" y="1263785"/>
            <a:ext cx="4160195" cy="1446550"/>
          </a:xfrm>
          <a:prstGeom prst="rect">
            <a:avLst/>
          </a:prstGeom>
        </p:spPr>
        <p:txBody>
          <a:bodyPr wrap="square">
            <a:spAutoFit/>
          </a:bodyPr>
          <a:lstStyle/>
          <a:p>
            <a:pPr algn="ctr" rtl="1"/>
            <a:r>
              <a:rPr lang="ar-MA" altLang="fr-FR" sz="4400" b="1" dirty="0">
                <a:solidFill>
                  <a:srgbClr val="FFFF00"/>
                </a:solidFill>
              </a:rPr>
              <a:t>علم الفلك</a:t>
            </a:r>
          </a:p>
          <a:p>
            <a:pPr algn="ctr" rtl="1"/>
            <a:r>
              <a:rPr lang="ar-MA" sz="4400" dirty="0">
                <a:solidFill>
                  <a:srgbClr val="FFFF00"/>
                </a:solidFill>
              </a:rPr>
              <a:t>مفاهيم قرآنية ثابتة</a:t>
            </a:r>
            <a:endParaRPr lang="fr-FR" sz="4400" dirty="0">
              <a:solidFill>
                <a:srgbClr val="FFFF00"/>
              </a:solidFill>
            </a:endParaRPr>
          </a:p>
        </p:txBody>
      </p:sp>
    </p:spTree>
    <p:extLst>
      <p:ext uri="{BB962C8B-B14F-4D97-AF65-F5344CB8AC3E}">
        <p14:creationId xmlns:p14="http://schemas.microsoft.com/office/powerpoint/2010/main" val="128479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9E395-D093-418E-B0D4-2C1D3B8E487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CBDF676-A826-4984-9A6E-4D0930225573}"/>
              </a:ext>
            </a:extLst>
          </p:cNvPr>
          <p:cNvSpPr>
            <a:spLocks noGrp="1"/>
          </p:cNvSpPr>
          <p:nvPr>
            <p:ph idx="1"/>
          </p:nvPr>
        </p:nvSpPr>
        <p:spPr/>
        <p:txBody>
          <a:bodyPr/>
          <a:lstStyle/>
          <a:p>
            <a:endParaRPr lang="fr-FR"/>
          </a:p>
        </p:txBody>
      </p:sp>
      <p:pic>
        <p:nvPicPr>
          <p:cNvPr id="4" name="Picture 2" descr="RÃ©sultat de recherche d'images pour &quot;fond&quot;">
            <a:extLst>
              <a:ext uri="{FF2B5EF4-FFF2-40B4-BE49-F238E27FC236}">
                <a16:creationId xmlns:a16="http://schemas.microsoft.com/office/drawing/2014/main" id="{6DD15AD7-9C17-4CC3-A9B2-727C2F403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8" y="1"/>
            <a:ext cx="12192000" cy="6936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64B5442-26E4-4239-8B4B-4CFDE70E1A9A}"/>
              </a:ext>
            </a:extLst>
          </p:cNvPr>
          <p:cNvSpPr/>
          <p:nvPr/>
        </p:nvSpPr>
        <p:spPr>
          <a:xfrm>
            <a:off x="5600526" y="1125912"/>
            <a:ext cx="4160195" cy="1077218"/>
          </a:xfrm>
          <a:prstGeom prst="rect">
            <a:avLst/>
          </a:prstGeom>
        </p:spPr>
        <p:txBody>
          <a:bodyPr wrap="square">
            <a:spAutoFit/>
          </a:bodyPr>
          <a:lstStyle/>
          <a:p>
            <a:pPr algn="ctr" rtl="1"/>
            <a:r>
              <a:rPr lang="ar-MA" altLang="fr-FR" sz="3200" b="1" dirty="0">
                <a:solidFill>
                  <a:srgbClr val="FFFF00"/>
                </a:solidFill>
              </a:rPr>
              <a:t>علم الفلك</a:t>
            </a:r>
          </a:p>
          <a:p>
            <a:pPr algn="ctr" rtl="1"/>
            <a:r>
              <a:rPr lang="ar-MA" sz="3200" dirty="0">
                <a:solidFill>
                  <a:srgbClr val="FFFF00"/>
                </a:solidFill>
              </a:rPr>
              <a:t>مفاهيم قرآنية ثابتة</a:t>
            </a:r>
            <a:endParaRPr lang="fr-FR" sz="3200" dirty="0">
              <a:solidFill>
                <a:srgbClr val="FFFF00"/>
              </a:solidFill>
            </a:endParaRPr>
          </a:p>
        </p:txBody>
      </p:sp>
      <p:pic>
        <p:nvPicPr>
          <p:cNvPr id="8" name="Image 7">
            <a:extLst>
              <a:ext uri="{FF2B5EF4-FFF2-40B4-BE49-F238E27FC236}">
                <a16:creationId xmlns:a16="http://schemas.microsoft.com/office/drawing/2014/main" id="{AD44244C-B1CF-4066-BF22-8D8E898CFB16}"/>
              </a:ext>
            </a:extLst>
          </p:cNvPr>
          <p:cNvPicPr>
            <a:picLocks noChangeAspect="1"/>
          </p:cNvPicPr>
          <p:nvPr/>
        </p:nvPicPr>
        <p:blipFill>
          <a:blip r:embed="rId3"/>
          <a:stretch>
            <a:fillRect/>
          </a:stretch>
        </p:blipFill>
        <p:spPr>
          <a:xfrm>
            <a:off x="5062331" y="2338067"/>
            <a:ext cx="6467060" cy="4429775"/>
          </a:xfrm>
          <a:prstGeom prst="rect">
            <a:avLst/>
          </a:prstGeom>
          <a:ln w="76200">
            <a:solidFill>
              <a:schemeClr val="accent1"/>
            </a:solidFill>
          </a:ln>
        </p:spPr>
      </p:pic>
      <p:sp>
        <p:nvSpPr>
          <p:cNvPr id="7" name="Titre 1">
            <a:extLst>
              <a:ext uri="{FF2B5EF4-FFF2-40B4-BE49-F238E27FC236}">
                <a16:creationId xmlns:a16="http://schemas.microsoft.com/office/drawing/2014/main" id="{537A73A2-6057-4917-ABC1-22DB745BC39D}"/>
              </a:ext>
            </a:extLst>
          </p:cNvPr>
          <p:cNvSpPr txBox="1">
            <a:spLocks/>
          </p:cNvSpPr>
          <p:nvPr/>
        </p:nvSpPr>
        <p:spPr>
          <a:xfrm>
            <a:off x="1464367" y="-90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MA" dirty="0">
                <a:solidFill>
                  <a:srgbClr val="FFFF00"/>
                </a:solidFill>
              </a:rPr>
              <a:t>قرون تغير خلالها العلم ولم تتغير فيها الحقائق القرآنية</a:t>
            </a:r>
            <a:endParaRPr lang="fr-FR" dirty="0">
              <a:solidFill>
                <a:srgbClr val="FFFF00"/>
              </a:solidFill>
            </a:endParaRPr>
          </a:p>
        </p:txBody>
      </p:sp>
      <p:sp>
        <p:nvSpPr>
          <p:cNvPr id="9" name="ZoneTexte 8">
            <a:extLst>
              <a:ext uri="{FF2B5EF4-FFF2-40B4-BE49-F238E27FC236}">
                <a16:creationId xmlns:a16="http://schemas.microsoft.com/office/drawing/2014/main" id="{97D67F7B-1445-4B19-822E-EFC7CA1CD793}"/>
              </a:ext>
            </a:extLst>
          </p:cNvPr>
          <p:cNvSpPr txBox="1"/>
          <p:nvPr/>
        </p:nvSpPr>
        <p:spPr>
          <a:xfrm>
            <a:off x="494889" y="4248278"/>
            <a:ext cx="4216259" cy="2308324"/>
          </a:xfrm>
          <a:prstGeom prst="rect">
            <a:avLst/>
          </a:prstGeom>
          <a:noFill/>
        </p:spPr>
        <p:txBody>
          <a:bodyPr wrap="square" rtlCol="0">
            <a:spAutoFit/>
          </a:bodyPr>
          <a:lstStyle/>
          <a:p>
            <a:pPr algn="ctr" rtl="1"/>
            <a:r>
              <a:rPr lang="ar-MA" sz="3600" dirty="0">
                <a:solidFill>
                  <a:schemeClr val="bg1"/>
                </a:solidFill>
              </a:rPr>
              <a:t>هذه الحقائق العلمية القرآنية </a:t>
            </a:r>
            <a:r>
              <a:rPr lang="ar-MA" sz="3600" b="1" dirty="0">
                <a:solidFill>
                  <a:srgbClr val="FF0000"/>
                </a:solidFill>
              </a:rPr>
              <a:t>ثابتة </a:t>
            </a:r>
          </a:p>
          <a:p>
            <a:pPr algn="ctr" rtl="1"/>
            <a:r>
              <a:rPr lang="ar-MA" sz="3600" b="1" dirty="0">
                <a:solidFill>
                  <a:srgbClr val="FF0000"/>
                </a:solidFill>
              </a:rPr>
              <a:t>أكدتها الاكتشافات العلمية </a:t>
            </a:r>
          </a:p>
          <a:p>
            <a:pPr algn="ctr" rtl="1"/>
            <a:r>
              <a:rPr lang="ar-MA" sz="3600" b="1" dirty="0">
                <a:solidFill>
                  <a:srgbClr val="FF0000"/>
                </a:solidFill>
              </a:rPr>
              <a:t>ولم تغيرها </a:t>
            </a:r>
            <a:endParaRPr lang="fr-FR" sz="3600" b="1" dirty="0">
              <a:solidFill>
                <a:srgbClr val="FF0000"/>
              </a:solidFill>
            </a:endParaRPr>
          </a:p>
        </p:txBody>
      </p:sp>
    </p:spTree>
    <p:extLst>
      <p:ext uri="{BB962C8B-B14F-4D97-AF65-F5344CB8AC3E}">
        <p14:creationId xmlns:p14="http://schemas.microsoft.com/office/powerpoint/2010/main" val="3917158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Ã©sultat de recherche d'images pour &quot;fond&quot;">
            <a:extLst>
              <a:ext uri="{FF2B5EF4-FFF2-40B4-BE49-F238E27FC236}">
                <a16:creationId xmlns:a16="http://schemas.microsoft.com/office/drawing/2014/main" id="{EA1839F1-CE5D-4CCB-A576-632AC80AD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864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46878427-7651-47B4-BC59-D83599FA95B0}"/>
              </a:ext>
            </a:extLst>
          </p:cNvPr>
          <p:cNvSpPr>
            <a:spLocks noGrp="1"/>
          </p:cNvSpPr>
          <p:nvPr>
            <p:ph type="title"/>
          </p:nvPr>
        </p:nvSpPr>
        <p:spPr>
          <a:xfrm>
            <a:off x="7562860" y="2805834"/>
            <a:ext cx="3916815" cy="3530775"/>
          </a:xfrm>
          <a:ln w="76200">
            <a:solidFill>
              <a:schemeClr val="accent1"/>
            </a:solidFill>
          </a:ln>
        </p:spPr>
        <p:txBody>
          <a:bodyPr>
            <a:noAutofit/>
          </a:bodyPr>
          <a:lstStyle/>
          <a:p>
            <a:pPr algn="ctr" rtl="1"/>
            <a:r>
              <a:rPr lang="ar-SA" sz="4000" b="1" dirty="0">
                <a:solidFill>
                  <a:schemeClr val="bg1"/>
                </a:solidFill>
              </a:rPr>
              <a:t>الأبنية الكونية</a:t>
            </a:r>
            <a:r>
              <a:rPr lang="ar-MA" sz="4000" b="1" dirty="0">
                <a:solidFill>
                  <a:schemeClr val="bg1"/>
                </a:solidFill>
              </a:rPr>
              <a:t> </a:t>
            </a:r>
            <a:r>
              <a:rPr lang="ar-SA" sz="4000" b="1" dirty="0">
                <a:solidFill>
                  <a:schemeClr val="bg1"/>
                </a:solidFill>
              </a:rPr>
              <a:t>وهندسة بناء الكون</a:t>
            </a:r>
            <a:r>
              <a:rPr lang="ar-SA" sz="4000" dirty="0">
                <a:solidFill>
                  <a:schemeClr val="bg1"/>
                </a:solidFill>
              </a:rPr>
              <a:t> التعرف على هذه المفاهيم إلا حديثا</a:t>
            </a:r>
            <a:r>
              <a:rPr lang="ar-SA" sz="4000" b="1" dirty="0">
                <a:solidFill>
                  <a:schemeClr val="bg1"/>
                </a:solidFill>
              </a:rPr>
              <a:t> </a:t>
            </a:r>
            <a:r>
              <a:rPr lang="ar-MA" sz="4000" b="1" dirty="0">
                <a:solidFill>
                  <a:schemeClr val="bg1"/>
                </a:solidFill>
              </a:rPr>
              <a:t>مفهوم ثابت لن يتغير مع الزمن</a:t>
            </a:r>
            <a:endParaRPr lang="fr-FR" sz="4000" dirty="0">
              <a:solidFill>
                <a:schemeClr val="bg1"/>
              </a:solidFill>
            </a:endParaRPr>
          </a:p>
        </p:txBody>
      </p:sp>
      <p:pic>
        <p:nvPicPr>
          <p:cNvPr id="4" name="Picture 2" descr="Image may contain: text">
            <a:extLst>
              <a:ext uri="{FF2B5EF4-FFF2-40B4-BE49-F238E27FC236}">
                <a16:creationId xmlns:a16="http://schemas.microsoft.com/office/drawing/2014/main" id="{0AD265F8-5A2D-407E-953E-16A583AE1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37" y="1059344"/>
            <a:ext cx="3318665" cy="2823542"/>
          </a:xfrm>
          <a:prstGeom prst="rect">
            <a:avLst/>
          </a:prstGeom>
          <a:ln w="76200">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https://scontent.frba3-1.fna.fbcdn.net/v/t1.0-9/29543146_1668596006509048_5421653370021519427_n.jpg?_nc_cat=104&amp;_nc_eui2=AeGF5PrRAQ4kQz2w3i5k1GdFKnMpQBRh9TwmJj0sZPvsVbZK0W6ojfBhOQOQhxyZLJT3P-gsTYI6M2JW-S6zcr_BUJjuoke6Qg8s_uPnqmkwMA&amp;_nc_ht=scontent.frba3-1.fna&amp;oh=0edc967c46b8079b7c9f268fb6046d28&amp;oe=5D53F6D9">
            <a:extLst>
              <a:ext uri="{FF2B5EF4-FFF2-40B4-BE49-F238E27FC236}">
                <a16:creationId xmlns:a16="http://schemas.microsoft.com/office/drawing/2014/main" id="{73BB0329-C7FA-467A-89FD-C507474A9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985" y="1059344"/>
            <a:ext cx="3023709" cy="5545912"/>
          </a:xfrm>
          <a:prstGeom prst="rect">
            <a:avLst/>
          </a:prstGeom>
          <a:ln w="762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2" descr="No photo description available.">
            <a:extLst>
              <a:ext uri="{FF2B5EF4-FFF2-40B4-BE49-F238E27FC236}">
                <a16:creationId xmlns:a16="http://schemas.microsoft.com/office/drawing/2014/main" id="{6B00F2B2-236A-405B-AD34-73115D366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775" y="3233530"/>
            <a:ext cx="3707048" cy="3453021"/>
          </a:xfrm>
          <a:prstGeom prst="rect">
            <a:avLst/>
          </a:prstGeom>
          <a:ln w="76200">
            <a:solidFill>
              <a:schemeClr val="accent1"/>
            </a:solidFill>
          </a:ln>
          <a:extLst>
            <a:ext uri="{909E8E84-426E-40DD-AFC4-6F175D3DCCD1}">
              <a14:hiddenFill xmlns:a14="http://schemas.microsoft.com/office/drawing/2010/main">
                <a:solidFill>
                  <a:srgbClr val="FFFFFF"/>
                </a:solidFill>
              </a14:hiddenFill>
            </a:ext>
          </a:extLst>
        </p:spPr>
      </p:pic>
      <p:sp>
        <p:nvSpPr>
          <p:cNvPr id="10" name="Titre 1">
            <a:extLst>
              <a:ext uri="{FF2B5EF4-FFF2-40B4-BE49-F238E27FC236}">
                <a16:creationId xmlns:a16="http://schemas.microsoft.com/office/drawing/2014/main" id="{68B44AE6-AD7E-49B6-985A-67EB0B98F71D}"/>
              </a:ext>
            </a:extLst>
          </p:cNvPr>
          <p:cNvSpPr txBox="1">
            <a:spLocks/>
          </p:cNvSpPr>
          <p:nvPr/>
        </p:nvSpPr>
        <p:spPr>
          <a:xfrm>
            <a:off x="0" y="9359"/>
            <a:ext cx="121920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MA" dirty="0">
                <a:solidFill>
                  <a:srgbClr val="FFFF00"/>
                </a:solidFill>
              </a:rPr>
              <a:t>تغير العلم خلال القرون الماضية ولم تتغير فيها الحقائق القرآنية</a:t>
            </a:r>
            <a:endParaRPr lang="fr-FR" dirty="0">
              <a:solidFill>
                <a:srgbClr val="FFFF00"/>
              </a:solidFill>
            </a:endParaRPr>
          </a:p>
        </p:txBody>
      </p:sp>
    </p:spTree>
    <p:extLst>
      <p:ext uri="{BB962C8B-B14F-4D97-AF65-F5344CB8AC3E}">
        <p14:creationId xmlns:p14="http://schemas.microsoft.com/office/powerpoint/2010/main" val="289915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162EC-5ADC-4702-B1D5-685AD3E6B7FE}"/>
              </a:ext>
            </a:extLst>
          </p:cNvPr>
          <p:cNvSpPr>
            <a:spLocks noGrp="1"/>
          </p:cNvSpPr>
          <p:nvPr>
            <p:ph type="title"/>
          </p:nvPr>
        </p:nvSpPr>
        <p:spPr>
          <a:xfrm>
            <a:off x="5512903" y="3054971"/>
            <a:ext cx="5761383" cy="1325563"/>
          </a:xfrm>
        </p:spPr>
        <p:txBody>
          <a:bodyPr>
            <a:normAutofit fontScale="90000"/>
          </a:bodyPr>
          <a:lstStyle/>
          <a:p>
            <a:pPr algn="ctr"/>
            <a:r>
              <a:rPr lang="ar-MA" b="1" dirty="0"/>
              <a:t>دورة الحياة عند الانسان تعرف ثباتا </a:t>
            </a:r>
            <a:br>
              <a:rPr lang="ar-MA" b="1" dirty="0"/>
            </a:br>
            <a:r>
              <a:rPr lang="ar-MA" sz="6700" b="1" dirty="0">
                <a:solidFill>
                  <a:srgbClr val="FF0000"/>
                </a:solidFill>
              </a:rPr>
              <a:t>وأي تغيير عليها يؤدي الى تشوه الانسان وعدم توالده</a:t>
            </a:r>
            <a:endParaRPr lang="fr-FR" sz="6700" b="1" dirty="0">
              <a:solidFill>
                <a:srgbClr val="FF0000"/>
              </a:solidFill>
            </a:endParaRPr>
          </a:p>
        </p:txBody>
      </p:sp>
      <p:pic>
        <p:nvPicPr>
          <p:cNvPr id="5" name="Image 4">
            <a:extLst>
              <a:ext uri="{FF2B5EF4-FFF2-40B4-BE49-F238E27FC236}">
                <a16:creationId xmlns:a16="http://schemas.microsoft.com/office/drawing/2014/main" id="{AB9E7D64-4214-4025-AB6E-CE7746AADAC2}"/>
              </a:ext>
            </a:extLst>
          </p:cNvPr>
          <p:cNvPicPr/>
          <p:nvPr/>
        </p:nvPicPr>
        <p:blipFill>
          <a:blip r:embed="rId2">
            <a:extLst>
              <a:ext uri="{28A0092B-C50C-407E-A947-70E740481C1C}">
                <a14:useLocalDpi xmlns:a14="http://schemas.microsoft.com/office/drawing/2010/main" val="0"/>
              </a:ext>
            </a:extLst>
          </a:blip>
          <a:stretch>
            <a:fillRect/>
          </a:stretch>
        </p:blipFill>
        <p:spPr>
          <a:xfrm>
            <a:off x="524921" y="3054971"/>
            <a:ext cx="5093999" cy="3607150"/>
          </a:xfrm>
          <a:prstGeom prst="rect">
            <a:avLst/>
          </a:prstGeom>
          <a:noFill/>
          <a:ln w="38100">
            <a:solidFill>
              <a:schemeClr val="tx2">
                <a:lumMod val="60000"/>
                <a:lumOff val="40000"/>
              </a:schemeClr>
            </a:solidFill>
          </a:ln>
        </p:spPr>
      </p:pic>
      <p:pic>
        <p:nvPicPr>
          <p:cNvPr id="4" name="Image 3">
            <a:extLst>
              <a:ext uri="{FF2B5EF4-FFF2-40B4-BE49-F238E27FC236}">
                <a16:creationId xmlns:a16="http://schemas.microsoft.com/office/drawing/2014/main" id="{95100925-E538-4886-AB0F-E2CD911004F5}"/>
              </a:ext>
            </a:extLst>
          </p:cNvPr>
          <p:cNvPicPr>
            <a:picLocks noChangeAspect="1"/>
          </p:cNvPicPr>
          <p:nvPr/>
        </p:nvPicPr>
        <p:blipFill>
          <a:blip r:embed="rId3"/>
          <a:stretch>
            <a:fillRect/>
          </a:stretch>
        </p:blipFill>
        <p:spPr>
          <a:xfrm>
            <a:off x="298380" y="195879"/>
            <a:ext cx="4810125" cy="2733675"/>
          </a:xfrm>
          <a:prstGeom prst="rect">
            <a:avLst/>
          </a:prstGeom>
        </p:spPr>
      </p:pic>
    </p:spTree>
    <p:extLst>
      <p:ext uri="{BB962C8B-B14F-4D97-AF65-F5344CB8AC3E}">
        <p14:creationId xmlns:p14="http://schemas.microsoft.com/office/powerpoint/2010/main" val="299005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162EC-5ADC-4702-B1D5-685AD3E6B7FE}"/>
              </a:ext>
            </a:extLst>
          </p:cNvPr>
          <p:cNvSpPr>
            <a:spLocks noGrp="1"/>
          </p:cNvSpPr>
          <p:nvPr>
            <p:ph type="title"/>
          </p:nvPr>
        </p:nvSpPr>
        <p:spPr>
          <a:xfrm>
            <a:off x="5499651" y="2766218"/>
            <a:ext cx="5761383" cy="1325563"/>
          </a:xfrm>
        </p:spPr>
        <p:txBody>
          <a:bodyPr>
            <a:normAutofit fontScale="90000"/>
          </a:bodyPr>
          <a:lstStyle/>
          <a:p>
            <a:pPr algn="ctr"/>
            <a:r>
              <a:rPr lang="ar-MA" b="1" dirty="0"/>
              <a:t>دورات الحياة عند كل الكائنات الحية تعرف ثباتا </a:t>
            </a:r>
            <a:br>
              <a:rPr lang="ar-MA" b="1" dirty="0"/>
            </a:br>
            <a:r>
              <a:rPr lang="ar-MA" sz="6700" b="1" dirty="0">
                <a:solidFill>
                  <a:srgbClr val="FF0000"/>
                </a:solidFill>
              </a:rPr>
              <a:t>وأي تغيير عليها يؤدي الى فنائها</a:t>
            </a:r>
            <a:endParaRPr lang="fr-FR" sz="6700" b="1" dirty="0">
              <a:solidFill>
                <a:srgbClr val="FF0000"/>
              </a:solidFill>
            </a:endParaRPr>
          </a:p>
        </p:txBody>
      </p:sp>
      <p:pic>
        <p:nvPicPr>
          <p:cNvPr id="1026" name="Picture 2" descr="https://scontent.frba2-1.fna.fbcdn.net/v/t1.0-9/46077545_1936615756418896_4525718352462610432_n.png?_nc_cat=100&amp;ccb=2&amp;_nc_sid=730e14&amp;_nc_eui2=AeHb1gUceTV_DyCBziww6Hi6eUpnlMAwSLV5SmeUwDBItZN66wRF7fi40jSP3f8cRXfU2lvcJUfPhHTt5qRKTL5m&amp;_nc_ohc=cgXtXmaNlpwAX8i0OtR&amp;_nc_ht=scontent.frba2-1.fna&amp;oh=461b69bcd1a6cfdcd4b8a1adce43774d&amp;oe=5FDE36DC">
            <a:extLst>
              <a:ext uri="{FF2B5EF4-FFF2-40B4-BE49-F238E27FC236}">
                <a16:creationId xmlns:a16="http://schemas.microsoft.com/office/drawing/2014/main" id="{03C8777E-A737-4010-BDC7-F1DD08A5D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0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606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1E537C-1F94-400E-97EF-C93CA01500EF}"/>
              </a:ext>
            </a:extLst>
          </p:cNvPr>
          <p:cNvSpPr>
            <a:spLocks noGrp="1"/>
          </p:cNvSpPr>
          <p:nvPr>
            <p:ph type="title"/>
          </p:nvPr>
        </p:nvSpPr>
        <p:spPr>
          <a:xfrm>
            <a:off x="649358" y="2869786"/>
            <a:ext cx="10704442" cy="1325563"/>
          </a:xfrm>
        </p:spPr>
        <p:txBody>
          <a:bodyPr>
            <a:noAutofit/>
          </a:bodyPr>
          <a:lstStyle/>
          <a:p>
            <a:pPr algn="ctr" rtl="1"/>
            <a:r>
              <a:rPr lang="ar-MA" sz="3600" dirty="0">
                <a:solidFill>
                  <a:srgbClr val="FF0000"/>
                </a:solidFill>
              </a:rPr>
              <a:t>لا يوجد تطور بل ثبات هائل في الأنواع </a:t>
            </a:r>
            <a:r>
              <a:rPr lang="fr-FR" sz="3600" dirty="0"/>
              <a:t>FIXISME</a:t>
            </a:r>
            <a:br>
              <a:rPr lang="fr-FR" sz="3600" dirty="0"/>
            </a:br>
            <a:br>
              <a:rPr lang="fr-FR" sz="3600" dirty="0"/>
            </a:br>
            <a:r>
              <a:rPr lang="ar-MA" sz="3600" b="1" dirty="0">
                <a:solidFill>
                  <a:schemeClr val="accent1"/>
                </a:solidFill>
              </a:rPr>
              <a:t>كل الكائنات الحية تعيش ثباتا هائلا في دورة حياتها، ولم يحدث عليها أي تغيير منذ أن خلقها الله عز وجل ..</a:t>
            </a:r>
            <a:br>
              <a:rPr lang="ar-MA" sz="3600" dirty="0"/>
            </a:br>
            <a:r>
              <a:rPr lang="ar-MA" sz="3600" dirty="0"/>
              <a:t>وبعض أنواعها يظهر في الطبيعة بأشكال مختلفة.. كالفراش يعيش على شكل بيضة ويرقة وفراشة، فيعيش ثباتا في دورة حياة متنوعة</a:t>
            </a:r>
            <a:br>
              <a:rPr lang="ar-MA" sz="3600" dirty="0"/>
            </a:br>
            <a:r>
              <a:rPr lang="ar-MA" sz="3600" dirty="0"/>
              <a:t>و مراحل خلق الأجنة ثابتة ولا تتطور عند جميع الكائنات الحية وأي زيادة أو نقصان عليها يؤدي إلى فسادها</a:t>
            </a:r>
            <a:br>
              <a:rPr lang="ar-MA" sz="3600" dirty="0"/>
            </a:br>
            <a:r>
              <a:rPr lang="ar-MA" sz="3600" dirty="0"/>
              <a:t>وكل فرد في أي منظومة حيوانية أو نباتية يعيش ثباتا وفق المخزون الوراثي الذي أودعه الله فيه ولا يزيغ عنه</a:t>
            </a:r>
            <a:br>
              <a:rPr lang="ar-MA" sz="3600" dirty="0"/>
            </a:br>
            <a:r>
              <a:rPr lang="ar-MA" sz="3600" dirty="0"/>
              <a:t>(سَبِّحِ اسْمَ رَبِّكَ الْأَعْلَى (1) الَّذِي خَلَقَ فَسَوَّى (2) وَالَّذِي قَدَّرَ فَهَدَى (3))</a:t>
            </a:r>
            <a:endParaRPr lang="fr-FR" sz="3600" dirty="0"/>
          </a:p>
        </p:txBody>
      </p:sp>
    </p:spTree>
    <p:extLst>
      <p:ext uri="{BB962C8B-B14F-4D97-AF65-F5344CB8AC3E}">
        <p14:creationId xmlns:p14="http://schemas.microsoft.com/office/powerpoint/2010/main" val="363653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Ã©sultat de recherche d'images pour &quot;fond&quot;">
            <a:extLst>
              <a:ext uri="{FF2B5EF4-FFF2-40B4-BE49-F238E27FC236}">
                <a16:creationId xmlns:a16="http://schemas.microsoft.com/office/drawing/2014/main" id="{B4C82087-DA0E-4B5F-A6ED-3FB4293F9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 y="-37466"/>
            <a:ext cx="12192000" cy="68486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ÙØ§ ÙØªÙÙØ± ÙØµ Ø¨Ø¯ÙÙ ØªÙÙØ§Ø¦Ù.">
            <a:extLst>
              <a:ext uri="{FF2B5EF4-FFF2-40B4-BE49-F238E27FC236}">
                <a16:creationId xmlns:a16="http://schemas.microsoft.com/office/drawing/2014/main" id="{5A2F9DFF-1D15-45EC-A10C-1EE043D35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35" y="1937032"/>
            <a:ext cx="11697838" cy="4394130"/>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F2AAA75C-0DB5-4231-86CE-6A9DEE855AEE}"/>
              </a:ext>
            </a:extLst>
          </p:cNvPr>
          <p:cNvSpPr/>
          <p:nvPr/>
        </p:nvSpPr>
        <p:spPr>
          <a:xfrm>
            <a:off x="1933715" y="2766019"/>
            <a:ext cx="1654328" cy="19086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haut 7">
            <a:extLst>
              <a:ext uri="{FF2B5EF4-FFF2-40B4-BE49-F238E27FC236}">
                <a16:creationId xmlns:a16="http://schemas.microsoft.com/office/drawing/2014/main" id="{8364F121-744A-45A1-858D-AF7802FEB23A}"/>
              </a:ext>
            </a:extLst>
          </p:cNvPr>
          <p:cNvSpPr/>
          <p:nvPr/>
        </p:nvSpPr>
        <p:spPr>
          <a:xfrm>
            <a:off x="2063455" y="4272508"/>
            <a:ext cx="1394848" cy="223680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53C12DD8-A105-4BB8-BDD5-5CB77B8EDD84}"/>
              </a:ext>
            </a:extLst>
          </p:cNvPr>
          <p:cNvSpPr>
            <a:spLocks noGrp="1"/>
          </p:cNvSpPr>
          <p:nvPr>
            <p:ph type="ctrTitle"/>
          </p:nvPr>
        </p:nvSpPr>
        <p:spPr>
          <a:xfrm>
            <a:off x="3808505" y="140685"/>
            <a:ext cx="5462448" cy="1618196"/>
          </a:xfrm>
        </p:spPr>
        <p:txBody>
          <a:bodyPr>
            <a:normAutofit fontScale="90000"/>
          </a:bodyPr>
          <a:lstStyle/>
          <a:p>
            <a:r>
              <a:rPr lang="ar-MA" b="1" dirty="0">
                <a:solidFill>
                  <a:schemeClr val="bg1"/>
                </a:solidFill>
              </a:rPr>
              <a:t>الإعجاز التشريعي </a:t>
            </a:r>
            <a:br>
              <a:rPr lang="ar-MA" b="1" dirty="0">
                <a:solidFill>
                  <a:schemeClr val="bg1"/>
                </a:solidFill>
              </a:rPr>
            </a:br>
            <a:r>
              <a:rPr lang="ar-MA" b="1" dirty="0">
                <a:solidFill>
                  <a:schemeClr val="bg1"/>
                </a:solidFill>
              </a:rPr>
              <a:t>الاقتصادي </a:t>
            </a:r>
            <a:r>
              <a:rPr lang="ar-MA" b="1" dirty="0">
                <a:solidFill>
                  <a:srgbClr val="FFFF00"/>
                </a:solidFill>
              </a:rPr>
              <a:t>مفاهيم ثابتة</a:t>
            </a:r>
            <a:endParaRPr lang="fr-FR" b="1" dirty="0">
              <a:solidFill>
                <a:schemeClr val="bg1"/>
              </a:solidFill>
            </a:endParaRPr>
          </a:p>
        </p:txBody>
      </p:sp>
      <p:sp>
        <p:nvSpPr>
          <p:cNvPr id="14" name="Rectangle 13">
            <a:extLst>
              <a:ext uri="{FF2B5EF4-FFF2-40B4-BE49-F238E27FC236}">
                <a16:creationId xmlns:a16="http://schemas.microsoft.com/office/drawing/2014/main" id="{9A2137D7-8260-4E60-BD6F-56FF5FAF898F}"/>
              </a:ext>
            </a:extLst>
          </p:cNvPr>
          <p:cNvSpPr/>
          <p:nvPr/>
        </p:nvSpPr>
        <p:spPr>
          <a:xfrm>
            <a:off x="9497211" y="62058"/>
            <a:ext cx="2446362" cy="769441"/>
          </a:xfrm>
          <a:prstGeom prst="rect">
            <a:avLst/>
          </a:prstGeom>
        </p:spPr>
        <p:txBody>
          <a:bodyPr wrap="square">
            <a:spAutoFit/>
          </a:bodyPr>
          <a:lstStyle/>
          <a:p>
            <a:pPr algn="ctr" rtl="1"/>
            <a:r>
              <a:rPr lang="ar-MA" altLang="fr-FR" sz="4400" b="1" dirty="0">
                <a:solidFill>
                  <a:srgbClr val="FFFF00"/>
                </a:solidFill>
              </a:rPr>
              <a:t>المثال 3 </a:t>
            </a:r>
          </a:p>
        </p:txBody>
      </p:sp>
    </p:spTree>
    <p:extLst>
      <p:ext uri="{BB962C8B-B14F-4D97-AF65-F5344CB8AC3E}">
        <p14:creationId xmlns:p14="http://schemas.microsoft.com/office/powerpoint/2010/main" val="3212038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Ã©sultat de recherche d'images pour &quot;fond&quot;">
            <a:extLst>
              <a:ext uri="{FF2B5EF4-FFF2-40B4-BE49-F238E27FC236}">
                <a16:creationId xmlns:a16="http://schemas.microsoft.com/office/drawing/2014/main" id="{84C938C9-694A-4EA6-9E3C-F0A712C4D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 y="-37466"/>
            <a:ext cx="12192000" cy="684864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54A959FA-DDAE-4C1E-B2B6-9A7347DF8367}"/>
              </a:ext>
            </a:extLst>
          </p:cNvPr>
          <p:cNvSpPr>
            <a:spLocks noGrp="1"/>
          </p:cNvSpPr>
          <p:nvPr>
            <p:ph type="title"/>
          </p:nvPr>
        </p:nvSpPr>
        <p:spPr>
          <a:xfrm>
            <a:off x="765110" y="520100"/>
            <a:ext cx="10588690" cy="1325563"/>
          </a:xfrm>
        </p:spPr>
        <p:txBody>
          <a:bodyPr>
            <a:normAutofit fontScale="90000"/>
          </a:bodyPr>
          <a:lstStyle/>
          <a:p>
            <a:pPr algn="ctr" rtl="1"/>
            <a:r>
              <a:rPr lang="ar-SA" b="1" dirty="0">
                <a:solidFill>
                  <a:srgbClr val="FFFF00"/>
                </a:solidFill>
              </a:rPr>
              <a:t>ال</a:t>
            </a:r>
            <a:r>
              <a:rPr lang="ar-MA" b="1" dirty="0">
                <a:solidFill>
                  <a:srgbClr val="FFFF00"/>
                </a:solidFill>
              </a:rPr>
              <a:t>إ</a:t>
            </a:r>
            <a:r>
              <a:rPr lang="ar-SA" b="1" dirty="0" err="1">
                <a:solidFill>
                  <a:srgbClr val="FFFF00"/>
                </a:solidFill>
              </a:rPr>
              <a:t>قتصاد</a:t>
            </a:r>
            <a:r>
              <a:rPr lang="ar-SA" b="1" dirty="0">
                <a:solidFill>
                  <a:srgbClr val="FFFF00"/>
                </a:solidFill>
              </a:rPr>
              <a:t> الإسلامي</a:t>
            </a:r>
            <a:r>
              <a:rPr lang="ar-MA" b="1" dirty="0">
                <a:solidFill>
                  <a:srgbClr val="FFFF00"/>
                </a:solidFill>
              </a:rPr>
              <a:t>: </a:t>
            </a:r>
            <a:r>
              <a:rPr lang="ar-MA" b="1" dirty="0">
                <a:solidFill>
                  <a:schemeClr val="bg1"/>
                </a:solidFill>
              </a:rPr>
              <a:t>المفاهيم الثابتة</a:t>
            </a:r>
            <a:br>
              <a:rPr lang="ar-MA" b="1" dirty="0">
                <a:solidFill>
                  <a:srgbClr val="FFFF00"/>
                </a:solidFill>
              </a:rPr>
            </a:br>
            <a:r>
              <a:rPr lang="ar-SA" b="1" dirty="0">
                <a:solidFill>
                  <a:srgbClr val="FFFF00"/>
                </a:solidFill>
              </a:rPr>
              <a:t> يملك آليات معالجة الأوضاع الاقتصادية الصعبة </a:t>
            </a:r>
            <a:br>
              <a:rPr lang="ar-MA" b="1" dirty="0">
                <a:solidFill>
                  <a:srgbClr val="FFFF00"/>
                </a:solidFill>
              </a:rPr>
            </a:br>
            <a:r>
              <a:rPr lang="ar-SA" b="1" dirty="0">
                <a:solidFill>
                  <a:srgbClr val="FFFF00"/>
                </a:solidFill>
              </a:rPr>
              <a:t>والحفاظ على المكتسبات المادية للبشرية</a:t>
            </a:r>
            <a:br>
              <a:rPr lang="fr-FR" b="1" dirty="0">
                <a:solidFill>
                  <a:schemeClr val="accent1"/>
                </a:solidFill>
              </a:rPr>
            </a:br>
            <a:endParaRPr lang="fr-FR" dirty="0"/>
          </a:p>
        </p:txBody>
      </p:sp>
      <p:sp>
        <p:nvSpPr>
          <p:cNvPr id="4" name="Titre 1">
            <a:extLst>
              <a:ext uri="{FF2B5EF4-FFF2-40B4-BE49-F238E27FC236}">
                <a16:creationId xmlns:a16="http://schemas.microsoft.com/office/drawing/2014/main" id="{B50A402C-F8AC-4AAD-B9EB-3986B77B5DD3}"/>
              </a:ext>
            </a:extLst>
          </p:cNvPr>
          <p:cNvSpPr txBox="1">
            <a:spLocks/>
          </p:cNvSpPr>
          <p:nvPr/>
        </p:nvSpPr>
        <p:spPr>
          <a:xfrm>
            <a:off x="6629400" y="2766218"/>
            <a:ext cx="535305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sz="4000" b="1" dirty="0">
              <a:solidFill>
                <a:schemeClr val="accent1"/>
              </a:solidFill>
            </a:endParaRPr>
          </a:p>
        </p:txBody>
      </p:sp>
      <p:pic>
        <p:nvPicPr>
          <p:cNvPr id="3" name="Image 2">
            <a:extLst>
              <a:ext uri="{FF2B5EF4-FFF2-40B4-BE49-F238E27FC236}">
                <a16:creationId xmlns:a16="http://schemas.microsoft.com/office/drawing/2014/main" id="{F163B418-9054-4557-8A29-3A7C0968B211}"/>
              </a:ext>
            </a:extLst>
          </p:cNvPr>
          <p:cNvPicPr>
            <a:picLocks noChangeAspect="1"/>
          </p:cNvPicPr>
          <p:nvPr/>
        </p:nvPicPr>
        <p:blipFill>
          <a:blip r:embed="rId3"/>
          <a:stretch>
            <a:fillRect/>
          </a:stretch>
        </p:blipFill>
        <p:spPr>
          <a:xfrm>
            <a:off x="6442019" y="2032466"/>
            <a:ext cx="5224568" cy="4501972"/>
          </a:xfrm>
          <a:prstGeom prst="rect">
            <a:avLst/>
          </a:prstGeom>
          <a:ln w="76200">
            <a:solidFill>
              <a:schemeClr val="accent1"/>
            </a:solidFill>
          </a:ln>
        </p:spPr>
      </p:pic>
      <p:sp>
        <p:nvSpPr>
          <p:cNvPr id="8" name="Titre 1">
            <a:extLst>
              <a:ext uri="{FF2B5EF4-FFF2-40B4-BE49-F238E27FC236}">
                <a16:creationId xmlns:a16="http://schemas.microsoft.com/office/drawing/2014/main" id="{6FB88BFB-3E0B-4923-A23C-66CC500A5D02}"/>
              </a:ext>
            </a:extLst>
          </p:cNvPr>
          <p:cNvSpPr txBox="1">
            <a:spLocks/>
          </p:cNvSpPr>
          <p:nvPr/>
        </p:nvSpPr>
        <p:spPr>
          <a:xfrm>
            <a:off x="-266700" y="1238538"/>
            <a:ext cx="3733800" cy="5295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lgn="ctr" rtl="1">
              <a:buFont typeface="+mj-lt"/>
              <a:buAutoNum type="arabicPeriod"/>
            </a:pPr>
            <a:r>
              <a:rPr lang="ar-MA" sz="3600" b="1" dirty="0">
                <a:solidFill>
                  <a:schemeClr val="bg1"/>
                </a:solidFill>
              </a:rPr>
              <a:t>المشاركة</a:t>
            </a:r>
            <a:br>
              <a:rPr lang="ar-MA" sz="3600" b="1" dirty="0">
                <a:solidFill>
                  <a:schemeClr val="bg1"/>
                </a:solidFill>
              </a:rPr>
            </a:br>
            <a:r>
              <a:rPr lang="ar-MA" sz="3600" b="1" dirty="0">
                <a:solidFill>
                  <a:schemeClr val="bg1"/>
                </a:solidFill>
              </a:rPr>
              <a:t>2. المضاربة</a:t>
            </a:r>
            <a:br>
              <a:rPr lang="ar-MA" sz="3600" b="1" dirty="0">
                <a:solidFill>
                  <a:schemeClr val="bg1"/>
                </a:solidFill>
              </a:rPr>
            </a:br>
            <a:r>
              <a:rPr lang="ar-MA" sz="3600" b="1" dirty="0">
                <a:solidFill>
                  <a:schemeClr val="bg1"/>
                </a:solidFill>
              </a:rPr>
              <a:t>3. البيوع</a:t>
            </a:r>
            <a:br>
              <a:rPr lang="ar-MA" sz="3600" b="1" dirty="0">
                <a:solidFill>
                  <a:schemeClr val="bg1"/>
                </a:solidFill>
              </a:rPr>
            </a:br>
            <a:r>
              <a:rPr lang="ar-MA" sz="3600" b="1" dirty="0">
                <a:solidFill>
                  <a:schemeClr val="bg1"/>
                </a:solidFill>
              </a:rPr>
              <a:t>4. الإجارة</a:t>
            </a:r>
            <a:br>
              <a:rPr lang="ar-MA" sz="3600" b="1" dirty="0">
                <a:solidFill>
                  <a:schemeClr val="bg1"/>
                </a:solidFill>
              </a:rPr>
            </a:br>
            <a:r>
              <a:rPr lang="ar-MA" sz="3600" b="1" dirty="0">
                <a:solidFill>
                  <a:schemeClr val="bg1"/>
                </a:solidFill>
              </a:rPr>
              <a:t>5. عقد السلم (السلف)</a:t>
            </a:r>
            <a:br>
              <a:rPr lang="ar-MA" sz="3600" b="1" dirty="0">
                <a:solidFill>
                  <a:schemeClr val="bg1"/>
                </a:solidFill>
              </a:rPr>
            </a:br>
            <a:r>
              <a:rPr lang="ar-MA" sz="3600" b="1" dirty="0">
                <a:solidFill>
                  <a:schemeClr val="bg1"/>
                </a:solidFill>
              </a:rPr>
              <a:t>6. الاستصناع </a:t>
            </a:r>
            <a:br>
              <a:rPr lang="ar-MA" sz="3600" b="1" dirty="0">
                <a:solidFill>
                  <a:schemeClr val="bg1"/>
                </a:solidFill>
              </a:rPr>
            </a:br>
            <a:r>
              <a:rPr lang="ar-MA" sz="3600" b="1" dirty="0">
                <a:solidFill>
                  <a:schemeClr val="bg1"/>
                </a:solidFill>
              </a:rPr>
              <a:t>7. المزارعة </a:t>
            </a:r>
            <a:br>
              <a:rPr lang="ar-MA" sz="3600" b="1" dirty="0">
                <a:solidFill>
                  <a:schemeClr val="bg1"/>
                </a:solidFill>
              </a:rPr>
            </a:br>
            <a:r>
              <a:rPr lang="ar-MA" sz="3600" b="1" dirty="0">
                <a:solidFill>
                  <a:schemeClr val="bg1"/>
                </a:solidFill>
              </a:rPr>
              <a:t>8. المساقاة </a:t>
            </a:r>
            <a:br>
              <a:rPr lang="ar-MA" sz="3600" b="1" dirty="0">
                <a:solidFill>
                  <a:schemeClr val="bg1"/>
                </a:solidFill>
              </a:rPr>
            </a:br>
            <a:r>
              <a:rPr lang="ar-MA" sz="3600" b="1" dirty="0">
                <a:solidFill>
                  <a:schemeClr val="bg1"/>
                </a:solidFill>
              </a:rPr>
              <a:t>9. التورق</a:t>
            </a:r>
            <a:endParaRPr lang="fr-FR" sz="3600" b="1" dirty="0">
              <a:solidFill>
                <a:schemeClr val="bg1"/>
              </a:solidFill>
            </a:endParaRPr>
          </a:p>
        </p:txBody>
      </p:sp>
      <p:sp>
        <p:nvSpPr>
          <p:cNvPr id="9" name="Rectangle 8">
            <a:extLst>
              <a:ext uri="{FF2B5EF4-FFF2-40B4-BE49-F238E27FC236}">
                <a16:creationId xmlns:a16="http://schemas.microsoft.com/office/drawing/2014/main" id="{2D7E9E0E-79A2-4402-A2BD-0FF3B3FF43DF}"/>
              </a:ext>
            </a:extLst>
          </p:cNvPr>
          <p:cNvSpPr/>
          <p:nvPr/>
        </p:nvSpPr>
        <p:spPr>
          <a:xfrm>
            <a:off x="2495552" y="2319905"/>
            <a:ext cx="3733800" cy="2554545"/>
          </a:xfrm>
          <a:prstGeom prst="rect">
            <a:avLst/>
          </a:prstGeom>
        </p:spPr>
        <p:txBody>
          <a:bodyPr wrap="square">
            <a:spAutoFit/>
          </a:bodyPr>
          <a:lstStyle/>
          <a:p>
            <a:pPr algn="ctr"/>
            <a:r>
              <a:rPr lang="ar-MA" sz="4000" b="1" dirty="0">
                <a:solidFill>
                  <a:srgbClr val="FFFF00"/>
                </a:solidFill>
              </a:rPr>
              <a:t>+ عقود وأدوات النظام الإسلامي في المعاملات الإسلامية </a:t>
            </a:r>
          </a:p>
          <a:p>
            <a:pPr algn="ctr"/>
            <a:r>
              <a:rPr lang="ar-MA" sz="4000" b="1" dirty="0">
                <a:solidFill>
                  <a:srgbClr val="FFFF00"/>
                </a:solidFill>
              </a:rPr>
              <a:t>بدلا من سعر الفائدة</a:t>
            </a:r>
            <a:endParaRPr lang="fr-FR" sz="4000" b="1" dirty="0">
              <a:solidFill>
                <a:srgbClr val="FFFF00"/>
              </a:solidFill>
            </a:endParaRPr>
          </a:p>
        </p:txBody>
      </p:sp>
      <p:sp>
        <p:nvSpPr>
          <p:cNvPr id="10" name="ZoneTexte 9">
            <a:extLst>
              <a:ext uri="{FF2B5EF4-FFF2-40B4-BE49-F238E27FC236}">
                <a16:creationId xmlns:a16="http://schemas.microsoft.com/office/drawing/2014/main" id="{DF264CB5-53AE-4294-BA6D-30D1A2F7CDD5}"/>
              </a:ext>
            </a:extLst>
          </p:cNvPr>
          <p:cNvSpPr txBox="1"/>
          <p:nvPr/>
        </p:nvSpPr>
        <p:spPr>
          <a:xfrm>
            <a:off x="0" y="6316831"/>
            <a:ext cx="2438400" cy="523220"/>
          </a:xfrm>
          <a:prstGeom prst="rect">
            <a:avLst/>
          </a:prstGeom>
          <a:solidFill>
            <a:schemeClr val="tx1"/>
          </a:solidFill>
        </p:spPr>
        <p:txBody>
          <a:bodyPr wrap="square" rtlCol="0">
            <a:spAutoFit/>
          </a:bodyPr>
          <a:lstStyle/>
          <a:p>
            <a:pPr algn="ctr"/>
            <a:r>
              <a:rPr lang="ar-MA" sz="2800" b="1" dirty="0">
                <a:solidFill>
                  <a:srgbClr val="FFFF00"/>
                </a:solidFill>
              </a:rPr>
              <a:t>د. محمد بورباب </a:t>
            </a:r>
            <a:endParaRPr lang="fr-FR" sz="2800" b="1" dirty="0">
              <a:solidFill>
                <a:srgbClr val="FFFF00"/>
              </a:solidFill>
            </a:endParaRPr>
          </a:p>
        </p:txBody>
      </p:sp>
      <p:sp>
        <p:nvSpPr>
          <p:cNvPr id="12" name="Forme libre : forme 11">
            <a:extLst>
              <a:ext uri="{FF2B5EF4-FFF2-40B4-BE49-F238E27FC236}">
                <a16:creationId xmlns:a16="http://schemas.microsoft.com/office/drawing/2014/main" id="{ECCB4A6E-B083-4437-84B5-E711337A3CF7}"/>
              </a:ext>
            </a:extLst>
          </p:cNvPr>
          <p:cNvSpPr/>
          <p:nvPr/>
        </p:nvSpPr>
        <p:spPr>
          <a:xfrm>
            <a:off x="2438400" y="2076144"/>
            <a:ext cx="3733800" cy="3620689"/>
          </a:xfrm>
          <a:custGeom>
            <a:avLst/>
            <a:gdLst>
              <a:gd name="connsiteX0" fmla="*/ 642761 w 3894411"/>
              <a:gd name="connsiteY0" fmla="*/ 225223 h 3502113"/>
              <a:gd name="connsiteX1" fmla="*/ 3481211 w 3894411"/>
              <a:gd name="connsiteY1" fmla="*/ 187123 h 3502113"/>
              <a:gd name="connsiteX2" fmla="*/ 3671711 w 3894411"/>
              <a:gd name="connsiteY2" fmla="*/ 2816023 h 3502113"/>
              <a:gd name="connsiteX3" fmla="*/ 1500011 w 3894411"/>
              <a:gd name="connsiteY3" fmla="*/ 3425623 h 3502113"/>
              <a:gd name="connsiteX4" fmla="*/ 128411 w 3894411"/>
              <a:gd name="connsiteY4" fmla="*/ 3330373 h 3502113"/>
              <a:gd name="connsiteX5" fmla="*/ 52211 w 3894411"/>
              <a:gd name="connsiteY5" fmla="*/ 1958773 h 3502113"/>
              <a:gd name="connsiteX6" fmla="*/ 71261 w 3894411"/>
              <a:gd name="connsiteY6" fmla="*/ 1253923 h 3502113"/>
              <a:gd name="connsiteX7" fmla="*/ 90311 w 3894411"/>
              <a:gd name="connsiteY7" fmla="*/ 320473 h 3502113"/>
              <a:gd name="connsiteX8" fmla="*/ 642761 w 3894411"/>
              <a:gd name="connsiteY8" fmla="*/ 225223 h 350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411" h="3502113">
                <a:moveTo>
                  <a:pt x="642761" y="225223"/>
                </a:moveTo>
                <a:cubicBezTo>
                  <a:pt x="1207911" y="202998"/>
                  <a:pt x="2976386" y="-244677"/>
                  <a:pt x="3481211" y="187123"/>
                </a:cubicBezTo>
                <a:cubicBezTo>
                  <a:pt x="3986036" y="618923"/>
                  <a:pt x="4001911" y="2276273"/>
                  <a:pt x="3671711" y="2816023"/>
                </a:cubicBezTo>
                <a:cubicBezTo>
                  <a:pt x="3341511" y="3355773"/>
                  <a:pt x="2090561" y="3339898"/>
                  <a:pt x="1500011" y="3425623"/>
                </a:cubicBezTo>
                <a:cubicBezTo>
                  <a:pt x="909461" y="3511348"/>
                  <a:pt x="369711" y="3574848"/>
                  <a:pt x="128411" y="3330373"/>
                </a:cubicBezTo>
                <a:cubicBezTo>
                  <a:pt x="-112889" y="3085898"/>
                  <a:pt x="61736" y="2304848"/>
                  <a:pt x="52211" y="1958773"/>
                </a:cubicBezTo>
                <a:cubicBezTo>
                  <a:pt x="42686" y="1612698"/>
                  <a:pt x="64911" y="1526973"/>
                  <a:pt x="71261" y="1253923"/>
                </a:cubicBezTo>
                <a:cubicBezTo>
                  <a:pt x="77611" y="980873"/>
                  <a:pt x="-1764" y="488748"/>
                  <a:pt x="90311" y="320473"/>
                </a:cubicBezTo>
                <a:cubicBezTo>
                  <a:pt x="182386" y="152198"/>
                  <a:pt x="77611" y="247448"/>
                  <a:pt x="642761" y="225223"/>
                </a:cubicBezTo>
                <a:close/>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1085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Ã©sultat de recherche d'images pour &quot;fond&quot;">
            <a:extLst>
              <a:ext uri="{FF2B5EF4-FFF2-40B4-BE49-F238E27FC236}">
                <a16:creationId xmlns:a16="http://schemas.microsoft.com/office/drawing/2014/main" id="{B4C82087-DA0E-4B5F-A6ED-3FB4293F9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 y="-37466"/>
            <a:ext cx="12192000" cy="68486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ÙØ§ ÙØªÙÙØ± ÙØµ Ø¨Ø¯ÙÙ ØªÙÙØ§Ø¦Ù.">
            <a:extLst>
              <a:ext uri="{FF2B5EF4-FFF2-40B4-BE49-F238E27FC236}">
                <a16:creationId xmlns:a16="http://schemas.microsoft.com/office/drawing/2014/main" id="{5A2F9DFF-1D15-45EC-A10C-1EE043D35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35" y="1937032"/>
            <a:ext cx="11697838" cy="4394130"/>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F2AAA75C-0DB5-4231-86CE-6A9DEE855AEE}"/>
              </a:ext>
            </a:extLst>
          </p:cNvPr>
          <p:cNvSpPr/>
          <p:nvPr/>
        </p:nvSpPr>
        <p:spPr>
          <a:xfrm>
            <a:off x="1933715" y="2766019"/>
            <a:ext cx="1654328" cy="19086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haut 7">
            <a:extLst>
              <a:ext uri="{FF2B5EF4-FFF2-40B4-BE49-F238E27FC236}">
                <a16:creationId xmlns:a16="http://schemas.microsoft.com/office/drawing/2014/main" id="{8364F121-744A-45A1-858D-AF7802FEB23A}"/>
              </a:ext>
            </a:extLst>
          </p:cNvPr>
          <p:cNvSpPr/>
          <p:nvPr/>
        </p:nvSpPr>
        <p:spPr>
          <a:xfrm>
            <a:off x="2063455" y="4272508"/>
            <a:ext cx="1394848" cy="223680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53C12DD8-A105-4BB8-BDD5-5CB77B8EDD84}"/>
              </a:ext>
            </a:extLst>
          </p:cNvPr>
          <p:cNvSpPr>
            <a:spLocks noGrp="1"/>
          </p:cNvSpPr>
          <p:nvPr>
            <p:ph type="ctrTitle"/>
          </p:nvPr>
        </p:nvSpPr>
        <p:spPr>
          <a:xfrm>
            <a:off x="702365" y="647921"/>
            <a:ext cx="10181469" cy="1618196"/>
          </a:xfrm>
        </p:spPr>
        <p:txBody>
          <a:bodyPr>
            <a:normAutofit fontScale="90000"/>
          </a:bodyPr>
          <a:lstStyle/>
          <a:p>
            <a:r>
              <a:rPr lang="ar-MA" b="1" dirty="0">
                <a:solidFill>
                  <a:schemeClr val="bg1"/>
                </a:solidFill>
              </a:rPr>
              <a:t>الإعجاز التشريعي </a:t>
            </a:r>
            <a:br>
              <a:rPr lang="ar-MA" b="1" dirty="0">
                <a:solidFill>
                  <a:schemeClr val="bg1"/>
                </a:solidFill>
              </a:rPr>
            </a:br>
            <a:r>
              <a:rPr lang="ar-MA" b="1" dirty="0">
                <a:solidFill>
                  <a:schemeClr val="bg1"/>
                </a:solidFill>
              </a:rPr>
              <a:t>الاقتصادي </a:t>
            </a:r>
            <a:r>
              <a:rPr lang="ar-MA" b="1" dirty="0">
                <a:solidFill>
                  <a:srgbClr val="FFFF00"/>
                </a:solidFill>
              </a:rPr>
              <a:t>مفاهيم ثابتة </a:t>
            </a:r>
            <a:br>
              <a:rPr lang="ar-MA" b="1" dirty="0">
                <a:solidFill>
                  <a:srgbClr val="FFFF00"/>
                </a:solidFill>
              </a:rPr>
            </a:br>
            <a:r>
              <a:rPr lang="ar-MA" b="1" dirty="0">
                <a:solidFill>
                  <a:srgbClr val="FF0000"/>
                </a:solidFill>
              </a:rPr>
              <a:t>وأخرى متغيرة؟</a:t>
            </a:r>
            <a:endParaRPr lang="fr-FR" b="1" dirty="0">
              <a:solidFill>
                <a:srgbClr val="FF0000"/>
              </a:solidFill>
            </a:endParaRPr>
          </a:p>
        </p:txBody>
      </p:sp>
    </p:spTree>
    <p:extLst>
      <p:ext uri="{BB962C8B-B14F-4D97-AF65-F5344CB8AC3E}">
        <p14:creationId xmlns:p14="http://schemas.microsoft.com/office/powerpoint/2010/main" val="180526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Ã©sultat de recherche d'images pour &quot;fond&quot;">
            <a:extLst>
              <a:ext uri="{FF2B5EF4-FFF2-40B4-BE49-F238E27FC236}">
                <a16:creationId xmlns:a16="http://schemas.microsoft.com/office/drawing/2014/main" id="{A657CC2C-9789-476B-86F3-63DF4AA0F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 y="-37466"/>
            <a:ext cx="12192000" cy="684864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ABB1D36B-6C7C-4DAE-8F95-0F4752F0105F}"/>
              </a:ext>
            </a:extLst>
          </p:cNvPr>
          <p:cNvSpPr>
            <a:spLocks noGrp="1"/>
          </p:cNvSpPr>
          <p:nvPr>
            <p:ph type="title"/>
          </p:nvPr>
        </p:nvSpPr>
        <p:spPr>
          <a:xfrm>
            <a:off x="142460" y="1027042"/>
            <a:ext cx="11484031" cy="949325"/>
          </a:xfrm>
        </p:spPr>
        <p:txBody>
          <a:bodyPr>
            <a:normAutofit fontScale="90000"/>
          </a:bodyPr>
          <a:lstStyle/>
          <a:p>
            <a:pPr algn="ctr"/>
            <a:r>
              <a:rPr lang="ar-MA" dirty="0">
                <a:solidFill>
                  <a:schemeClr val="bg1"/>
                </a:solidFill>
              </a:rPr>
              <a:t>النص القرآني في جميع العلوم يتحقق بالمشاهدة في الكون وبالبحث العلمي </a:t>
            </a:r>
            <a:r>
              <a:rPr lang="ar-MA" b="1" dirty="0">
                <a:solidFill>
                  <a:srgbClr val="FFFF00"/>
                </a:solidFill>
              </a:rPr>
              <a:t>وكذلك  بالتجارب السياسية والاقتصادية والاجتماعية</a:t>
            </a:r>
            <a:endParaRPr lang="fr-FR" b="1" dirty="0">
              <a:solidFill>
                <a:srgbClr val="FFFF00"/>
              </a:solidFill>
            </a:endParaRPr>
          </a:p>
        </p:txBody>
      </p:sp>
      <p:pic>
        <p:nvPicPr>
          <p:cNvPr id="5" name="Image 4">
            <a:extLst>
              <a:ext uri="{FF2B5EF4-FFF2-40B4-BE49-F238E27FC236}">
                <a16:creationId xmlns:a16="http://schemas.microsoft.com/office/drawing/2014/main" id="{B0B30B1D-707B-4A40-B514-258889A9745C}"/>
              </a:ext>
            </a:extLst>
          </p:cNvPr>
          <p:cNvPicPr>
            <a:picLocks noChangeAspect="1"/>
          </p:cNvPicPr>
          <p:nvPr/>
        </p:nvPicPr>
        <p:blipFill>
          <a:blip r:embed="rId3"/>
          <a:stretch>
            <a:fillRect/>
          </a:stretch>
        </p:blipFill>
        <p:spPr>
          <a:xfrm>
            <a:off x="582972" y="2352605"/>
            <a:ext cx="6069619" cy="4311719"/>
          </a:xfrm>
          <a:prstGeom prst="rect">
            <a:avLst/>
          </a:prstGeom>
          <a:ln w="76200">
            <a:solidFill>
              <a:schemeClr val="accent1"/>
            </a:solidFill>
          </a:ln>
        </p:spPr>
      </p:pic>
      <p:sp>
        <p:nvSpPr>
          <p:cNvPr id="8" name="Espace réservé du contenu 2">
            <a:extLst>
              <a:ext uri="{FF2B5EF4-FFF2-40B4-BE49-F238E27FC236}">
                <a16:creationId xmlns:a16="http://schemas.microsoft.com/office/drawing/2014/main" id="{DC972F73-6E24-4247-BF5D-7F94B9DD192E}"/>
              </a:ext>
            </a:extLst>
          </p:cNvPr>
          <p:cNvSpPr>
            <a:spLocks noGrp="1"/>
          </p:cNvSpPr>
          <p:nvPr>
            <p:ph idx="1"/>
          </p:nvPr>
        </p:nvSpPr>
        <p:spPr>
          <a:xfrm>
            <a:off x="7646503" y="2935983"/>
            <a:ext cx="3074629" cy="3875192"/>
          </a:xfrm>
        </p:spPr>
        <p:txBody>
          <a:bodyPr/>
          <a:lstStyle/>
          <a:p>
            <a:pPr marL="0" indent="0" algn="ctr">
              <a:buNone/>
            </a:pPr>
            <a:r>
              <a:rPr lang="ar-MA" sz="4400" dirty="0">
                <a:solidFill>
                  <a:schemeClr val="bg1"/>
                </a:solidFill>
                <a:latin typeface="+mj-lt"/>
                <a:ea typeface="+mj-ea"/>
                <a:cs typeface="Samir_Khouaja_Maghribi" panose="02010000000000000000" pitchFamily="2" charset="-78"/>
              </a:rPr>
              <a:t>وَقُلِ الْحَمْدُ لِلَّهِ </a:t>
            </a:r>
            <a:r>
              <a:rPr lang="ar-MA" sz="8000" dirty="0">
                <a:solidFill>
                  <a:schemeClr val="bg1"/>
                </a:solidFill>
                <a:latin typeface="+mj-lt"/>
                <a:ea typeface="+mj-ea"/>
                <a:cs typeface="Samir_Khouaja_Maghribi" panose="02010000000000000000" pitchFamily="2" charset="-78"/>
              </a:rPr>
              <a:t>سَ</a:t>
            </a:r>
            <a:r>
              <a:rPr lang="ar-MA" sz="4400" dirty="0">
                <a:solidFill>
                  <a:schemeClr val="bg1"/>
                </a:solidFill>
                <a:latin typeface="+mj-lt"/>
                <a:ea typeface="+mj-ea"/>
                <a:cs typeface="Samir_Khouaja_Maghribi" panose="02010000000000000000" pitchFamily="2" charset="-78"/>
              </a:rPr>
              <a:t>يُرِيكُمْ آيَاتِهِ فَتَعْرِفُونَهَا ۚ وَمَا رَبُّكَ بِغَافِلٍ عَمَّا تَعْمَلُونَ (93) </a:t>
            </a:r>
            <a:endParaRPr lang="fr-FR" sz="4400" dirty="0">
              <a:solidFill>
                <a:schemeClr val="bg1"/>
              </a:solidFill>
              <a:latin typeface="+mj-lt"/>
              <a:ea typeface="+mj-ea"/>
              <a:cs typeface="Samir_Khouaja_Maghribi" panose="02010000000000000000" pitchFamily="2" charset="-78"/>
            </a:endParaRPr>
          </a:p>
        </p:txBody>
      </p:sp>
      <p:sp>
        <p:nvSpPr>
          <p:cNvPr id="6" name="Titre 1">
            <a:extLst>
              <a:ext uri="{FF2B5EF4-FFF2-40B4-BE49-F238E27FC236}">
                <a16:creationId xmlns:a16="http://schemas.microsoft.com/office/drawing/2014/main" id="{577F8205-B5B7-4C49-8B5F-36518998FAD9}"/>
              </a:ext>
            </a:extLst>
          </p:cNvPr>
          <p:cNvSpPr txBox="1">
            <a:spLocks/>
          </p:cNvSpPr>
          <p:nvPr/>
        </p:nvSpPr>
        <p:spPr>
          <a:xfrm>
            <a:off x="838200" y="-374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MA">
                <a:solidFill>
                  <a:srgbClr val="FFFF00"/>
                </a:solidFill>
              </a:rPr>
              <a:t>قرون تغير خلالها العلم ولم تتغير فيها الحقائق القرآنية</a:t>
            </a:r>
            <a:endParaRPr lang="fr-FR" dirty="0">
              <a:solidFill>
                <a:srgbClr val="FFFF00"/>
              </a:solidFill>
            </a:endParaRPr>
          </a:p>
        </p:txBody>
      </p:sp>
    </p:spTree>
    <p:extLst>
      <p:ext uri="{BB962C8B-B14F-4D97-AF65-F5344CB8AC3E}">
        <p14:creationId xmlns:p14="http://schemas.microsoft.com/office/powerpoint/2010/main" val="276279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0C1F2-DE26-44B1-A27D-23679C398FFC}"/>
              </a:ext>
            </a:extLst>
          </p:cNvPr>
          <p:cNvSpPr>
            <a:spLocks noGrp="1"/>
          </p:cNvSpPr>
          <p:nvPr>
            <p:ph type="title"/>
          </p:nvPr>
        </p:nvSpPr>
        <p:spPr>
          <a:xfrm>
            <a:off x="7167861" y="810315"/>
            <a:ext cx="5743160" cy="1325563"/>
          </a:xfrm>
        </p:spPr>
        <p:txBody>
          <a:bodyPr>
            <a:normAutofit/>
          </a:bodyPr>
          <a:lstStyle/>
          <a:p>
            <a:pPr algn="ctr"/>
            <a:r>
              <a:rPr lang="ar-MA" dirty="0"/>
              <a:t>إنهار الاتحاد السوفييتي</a:t>
            </a:r>
            <a:endParaRPr lang="fr-FR" dirty="0"/>
          </a:p>
        </p:txBody>
      </p:sp>
      <p:pic>
        <p:nvPicPr>
          <p:cNvPr id="1026" name="Picture 2" descr="ما هو الاتحاد السوفيتي - سطور">
            <a:extLst>
              <a:ext uri="{FF2B5EF4-FFF2-40B4-BE49-F238E27FC236}">
                <a16:creationId xmlns:a16="http://schemas.microsoft.com/office/drawing/2014/main" id="{323C21E9-A609-4B1D-9120-3D95B5403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40" y="784876"/>
            <a:ext cx="7489550" cy="1476375"/>
          </a:xfrm>
          <a:prstGeom prst="rect">
            <a:avLst/>
          </a:prstGeom>
          <a:noFill/>
          <a:extLst>
            <a:ext uri="{909E8E84-426E-40DD-AFC4-6F175D3DCCD1}">
              <a14:hiddenFill xmlns:a14="http://schemas.microsoft.com/office/drawing/2010/main">
                <a:solidFill>
                  <a:srgbClr val="FFFFFF"/>
                </a:solidFill>
              </a14:hiddenFill>
            </a:ext>
          </a:extLst>
        </p:spPr>
      </p:pic>
      <p:sp>
        <p:nvSpPr>
          <p:cNvPr id="4" name="Signe de multiplication 3">
            <a:extLst>
              <a:ext uri="{FF2B5EF4-FFF2-40B4-BE49-F238E27FC236}">
                <a16:creationId xmlns:a16="http://schemas.microsoft.com/office/drawing/2014/main" id="{993B23C3-6EA7-4B1B-A1D2-B12C44C0B4C8}"/>
              </a:ext>
            </a:extLst>
          </p:cNvPr>
          <p:cNvSpPr/>
          <p:nvPr/>
        </p:nvSpPr>
        <p:spPr>
          <a:xfrm>
            <a:off x="4222087" y="527207"/>
            <a:ext cx="2826284" cy="245727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8" name="Picture 4" descr="مارو&quot;.. تطبيق إلكتروني يعيد حائط برلين للحياة">
            <a:extLst>
              <a:ext uri="{FF2B5EF4-FFF2-40B4-BE49-F238E27FC236}">
                <a16:creationId xmlns:a16="http://schemas.microsoft.com/office/drawing/2014/main" id="{CC213E91-6665-435A-B05F-14D5BAFF9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62" y="2597596"/>
            <a:ext cx="7489549" cy="1656349"/>
          </a:xfrm>
          <a:prstGeom prst="rect">
            <a:avLst/>
          </a:prstGeom>
          <a:noFill/>
          <a:extLst>
            <a:ext uri="{909E8E84-426E-40DD-AFC4-6F175D3DCCD1}">
              <a14:hiddenFill xmlns:a14="http://schemas.microsoft.com/office/drawing/2010/main">
                <a:solidFill>
                  <a:srgbClr val="FFFFFF"/>
                </a:solidFill>
              </a14:hiddenFill>
            </a:ext>
          </a:extLst>
        </p:spPr>
      </p:pic>
      <p:sp>
        <p:nvSpPr>
          <p:cNvPr id="7" name="Signe de multiplication 6">
            <a:extLst>
              <a:ext uri="{FF2B5EF4-FFF2-40B4-BE49-F238E27FC236}">
                <a16:creationId xmlns:a16="http://schemas.microsoft.com/office/drawing/2014/main" id="{E99D9F31-DE61-4996-8CEB-7CDF9C1F3D4A}"/>
              </a:ext>
            </a:extLst>
          </p:cNvPr>
          <p:cNvSpPr/>
          <p:nvPr/>
        </p:nvSpPr>
        <p:spPr>
          <a:xfrm>
            <a:off x="5334000" y="2454314"/>
            <a:ext cx="2604052" cy="27140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30C1621E-08E8-4EB4-9402-272D9F41CF3C}"/>
              </a:ext>
            </a:extLst>
          </p:cNvPr>
          <p:cNvPicPr>
            <a:picLocks noChangeAspect="1"/>
          </p:cNvPicPr>
          <p:nvPr/>
        </p:nvPicPr>
        <p:blipFill>
          <a:blip r:embed="rId4"/>
          <a:stretch>
            <a:fillRect/>
          </a:stretch>
        </p:blipFill>
        <p:spPr>
          <a:xfrm>
            <a:off x="209964" y="4519164"/>
            <a:ext cx="4257675" cy="2133600"/>
          </a:xfrm>
          <a:prstGeom prst="rect">
            <a:avLst/>
          </a:prstGeom>
        </p:spPr>
      </p:pic>
      <p:sp>
        <p:nvSpPr>
          <p:cNvPr id="6" name="Rectangle 5">
            <a:extLst>
              <a:ext uri="{FF2B5EF4-FFF2-40B4-BE49-F238E27FC236}">
                <a16:creationId xmlns:a16="http://schemas.microsoft.com/office/drawing/2014/main" id="{D160030B-3773-4143-AA85-961DC35601EE}"/>
              </a:ext>
            </a:extLst>
          </p:cNvPr>
          <p:cNvSpPr/>
          <p:nvPr/>
        </p:nvSpPr>
        <p:spPr>
          <a:xfrm>
            <a:off x="5844208" y="4820818"/>
            <a:ext cx="6347791" cy="1723549"/>
          </a:xfrm>
          <a:prstGeom prst="rect">
            <a:avLst/>
          </a:prstGeom>
        </p:spPr>
        <p:txBody>
          <a:bodyPr wrap="square">
            <a:spAutoFit/>
          </a:bodyPr>
          <a:lstStyle/>
          <a:p>
            <a:pPr algn="ctr"/>
            <a:br>
              <a:rPr lang="ar-MA" dirty="0">
                <a:solidFill>
                  <a:srgbClr val="FF0000"/>
                </a:solidFill>
              </a:rPr>
            </a:br>
            <a:r>
              <a:rPr lang="ar-MA" sz="4400" dirty="0">
                <a:solidFill>
                  <a:srgbClr val="FF0000"/>
                </a:solidFill>
                <a:latin typeface="+mj-lt"/>
                <a:ea typeface="+mj-ea"/>
                <a:cs typeface="+mj-cs"/>
              </a:rPr>
              <a:t>وها هي الرأسمالية تعيش الأزمة المالية منذ 2008 ولا تجد لها حلا</a:t>
            </a:r>
            <a:endParaRPr lang="fr-FR" sz="4400" dirty="0">
              <a:solidFill>
                <a:srgbClr val="FF0000"/>
              </a:solidFill>
              <a:latin typeface="+mj-lt"/>
              <a:ea typeface="+mj-ea"/>
              <a:cs typeface="+mj-cs"/>
            </a:endParaRPr>
          </a:p>
        </p:txBody>
      </p:sp>
      <p:sp>
        <p:nvSpPr>
          <p:cNvPr id="8" name="Rectangle 7">
            <a:extLst>
              <a:ext uri="{FF2B5EF4-FFF2-40B4-BE49-F238E27FC236}">
                <a16:creationId xmlns:a16="http://schemas.microsoft.com/office/drawing/2014/main" id="{56D8C751-034F-4DDE-A4B5-DB5A3DABC3DF}"/>
              </a:ext>
            </a:extLst>
          </p:cNvPr>
          <p:cNvSpPr/>
          <p:nvPr/>
        </p:nvSpPr>
        <p:spPr>
          <a:xfrm>
            <a:off x="8255069" y="3071865"/>
            <a:ext cx="3440365" cy="769441"/>
          </a:xfrm>
          <a:prstGeom prst="rect">
            <a:avLst/>
          </a:prstGeom>
        </p:spPr>
        <p:txBody>
          <a:bodyPr wrap="none">
            <a:spAutoFit/>
          </a:bodyPr>
          <a:lstStyle/>
          <a:p>
            <a:r>
              <a:rPr lang="ar-MA" sz="4400" dirty="0">
                <a:latin typeface="+mj-lt"/>
                <a:ea typeface="+mj-ea"/>
                <a:cs typeface="+mj-cs"/>
              </a:rPr>
              <a:t>وانهار جدار برلين</a:t>
            </a:r>
            <a:endParaRPr lang="fr-FR" sz="4400" dirty="0">
              <a:latin typeface="+mj-lt"/>
              <a:ea typeface="+mj-ea"/>
              <a:cs typeface="+mj-cs"/>
            </a:endParaRPr>
          </a:p>
        </p:txBody>
      </p:sp>
      <p:sp>
        <p:nvSpPr>
          <p:cNvPr id="9" name="Rectangle 8">
            <a:extLst>
              <a:ext uri="{FF2B5EF4-FFF2-40B4-BE49-F238E27FC236}">
                <a16:creationId xmlns:a16="http://schemas.microsoft.com/office/drawing/2014/main" id="{8D50BDD8-257F-44F8-AE62-304E1F146824}"/>
              </a:ext>
            </a:extLst>
          </p:cNvPr>
          <p:cNvSpPr/>
          <p:nvPr/>
        </p:nvSpPr>
        <p:spPr>
          <a:xfrm>
            <a:off x="7461176" y="89837"/>
            <a:ext cx="5028150" cy="769441"/>
          </a:xfrm>
          <a:prstGeom prst="rect">
            <a:avLst/>
          </a:prstGeom>
        </p:spPr>
        <p:txBody>
          <a:bodyPr wrap="square">
            <a:spAutoFit/>
          </a:bodyPr>
          <a:lstStyle/>
          <a:p>
            <a:pPr algn="ctr"/>
            <a:r>
              <a:rPr lang="ar-MA" sz="4400" dirty="0">
                <a:solidFill>
                  <a:srgbClr val="FF0000"/>
                </a:solidFill>
              </a:rPr>
              <a:t>الإسلام هو الحل</a:t>
            </a:r>
            <a:endParaRPr lang="fr-FR" sz="4400" dirty="0">
              <a:solidFill>
                <a:srgbClr val="FF0000"/>
              </a:solidFill>
            </a:endParaRPr>
          </a:p>
        </p:txBody>
      </p:sp>
      <p:sp>
        <p:nvSpPr>
          <p:cNvPr id="11" name="Signe de multiplication 10">
            <a:extLst>
              <a:ext uri="{FF2B5EF4-FFF2-40B4-BE49-F238E27FC236}">
                <a16:creationId xmlns:a16="http://schemas.microsoft.com/office/drawing/2014/main" id="{42C96063-6021-4E9E-9B4F-A69173CE257A}"/>
              </a:ext>
            </a:extLst>
          </p:cNvPr>
          <p:cNvSpPr/>
          <p:nvPr/>
        </p:nvSpPr>
        <p:spPr>
          <a:xfrm>
            <a:off x="3241425" y="5635227"/>
            <a:ext cx="2191965" cy="156436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622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CAF9CBA-6396-4A7F-A54F-BECD04575435}"/>
              </a:ext>
            </a:extLst>
          </p:cNvPr>
          <p:cNvSpPr>
            <a:spLocks noGrp="1"/>
          </p:cNvSpPr>
          <p:nvPr>
            <p:ph type="title"/>
          </p:nvPr>
        </p:nvSpPr>
        <p:spPr>
          <a:xfrm>
            <a:off x="6493564" y="2908506"/>
            <a:ext cx="5698435" cy="1325563"/>
          </a:xfrm>
        </p:spPr>
        <p:txBody>
          <a:bodyPr>
            <a:normAutofit fontScale="90000"/>
          </a:bodyPr>
          <a:lstStyle/>
          <a:p>
            <a:pPr algn="ctr" rtl="1"/>
            <a:r>
              <a:rPr lang="ar-MA" b="1" dirty="0">
                <a:solidFill>
                  <a:schemeClr val="accent1"/>
                </a:solidFill>
              </a:rPr>
              <a:t>الثابت في التشريع الإسلامي</a:t>
            </a:r>
            <a:br>
              <a:rPr lang="ar-MA" b="1" dirty="0">
                <a:solidFill>
                  <a:schemeClr val="accent1"/>
                </a:solidFill>
              </a:rPr>
            </a:br>
            <a:r>
              <a:rPr lang="ar-SA" b="1" dirty="0">
                <a:solidFill>
                  <a:schemeClr val="accent1"/>
                </a:solidFill>
              </a:rPr>
              <a:t>الإسلام</a:t>
            </a:r>
            <a:br>
              <a:rPr lang="ar-MA" b="1" dirty="0">
                <a:solidFill>
                  <a:schemeClr val="accent1"/>
                </a:solidFill>
              </a:rPr>
            </a:br>
            <a:r>
              <a:rPr lang="ar-SA" b="1" dirty="0">
                <a:solidFill>
                  <a:schemeClr val="accent1"/>
                </a:solidFill>
              </a:rPr>
              <a:t> يملك آليات معالجة الأوضاع الاقتصادية الصعبة </a:t>
            </a:r>
            <a:br>
              <a:rPr lang="ar-MA" b="1" dirty="0">
                <a:solidFill>
                  <a:schemeClr val="accent1"/>
                </a:solidFill>
              </a:rPr>
            </a:br>
            <a:r>
              <a:rPr lang="ar-SA" b="1" dirty="0">
                <a:solidFill>
                  <a:schemeClr val="accent1"/>
                </a:solidFill>
              </a:rPr>
              <a:t>والحفاظ على المكتسبات المادية للبشرية</a:t>
            </a:r>
            <a:br>
              <a:rPr lang="ar-MA" b="1" dirty="0"/>
            </a:br>
            <a:r>
              <a:rPr lang="ar-MA" b="1" dirty="0">
                <a:solidFill>
                  <a:srgbClr val="FF0000"/>
                </a:solidFill>
              </a:rPr>
              <a:t>لكن</a:t>
            </a:r>
            <a:br>
              <a:rPr lang="ar-MA" b="1" dirty="0">
                <a:solidFill>
                  <a:srgbClr val="FF0000"/>
                </a:solidFill>
              </a:rPr>
            </a:br>
            <a:r>
              <a:rPr lang="ar-MA" b="1" dirty="0">
                <a:solidFill>
                  <a:srgbClr val="FF0000"/>
                </a:solidFill>
              </a:rPr>
              <a:t>ومع الأسف يختار الناس الانسياق كالغنم إلى حتفهم مع الرأسماليين الذين ينشرون الحروب والمجاعات والأوبئة واللقاحات الفاسدة لتدمير البشرية </a:t>
            </a:r>
            <a:br>
              <a:rPr lang="fr-FR" b="1" dirty="0"/>
            </a:br>
            <a:endParaRPr lang="fr-FR" dirty="0"/>
          </a:p>
        </p:txBody>
      </p:sp>
      <p:pic>
        <p:nvPicPr>
          <p:cNvPr id="5" name="Image 4">
            <a:extLst>
              <a:ext uri="{FF2B5EF4-FFF2-40B4-BE49-F238E27FC236}">
                <a16:creationId xmlns:a16="http://schemas.microsoft.com/office/drawing/2014/main" id="{A07CD026-7484-475E-933A-D192B533CE0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57707" y="490330"/>
            <a:ext cx="6135857" cy="6042991"/>
          </a:xfrm>
          <a:prstGeom prst="rect">
            <a:avLst/>
          </a:prstGeom>
        </p:spPr>
      </p:pic>
    </p:spTree>
    <p:extLst>
      <p:ext uri="{BB962C8B-B14F-4D97-AF65-F5344CB8AC3E}">
        <p14:creationId xmlns:p14="http://schemas.microsoft.com/office/powerpoint/2010/main" val="2311902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Ã©sultat de recherche d'images pour &quot;fond&quot;">
            <a:extLst>
              <a:ext uri="{FF2B5EF4-FFF2-40B4-BE49-F238E27FC236}">
                <a16:creationId xmlns:a16="http://schemas.microsoft.com/office/drawing/2014/main" id="{33A8A2F3-2205-4587-9789-BD2F822B8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9" y="-37466"/>
            <a:ext cx="12192000" cy="68486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CA69B112-3343-48D9-9013-4B300B51879C}"/>
              </a:ext>
            </a:extLst>
          </p:cNvPr>
          <p:cNvPicPr>
            <a:picLocks noChangeAspect="1"/>
          </p:cNvPicPr>
          <p:nvPr/>
        </p:nvPicPr>
        <p:blipFill>
          <a:blip r:embed="rId3"/>
          <a:stretch>
            <a:fillRect/>
          </a:stretch>
        </p:blipFill>
        <p:spPr>
          <a:xfrm>
            <a:off x="185531" y="1697772"/>
            <a:ext cx="7739270" cy="4739471"/>
          </a:xfrm>
          <a:prstGeom prst="rect">
            <a:avLst/>
          </a:prstGeom>
          <a:ln w="76200">
            <a:solidFill>
              <a:schemeClr val="accent1"/>
            </a:solidFill>
          </a:ln>
        </p:spPr>
      </p:pic>
      <p:sp>
        <p:nvSpPr>
          <p:cNvPr id="6" name="Titre 1">
            <a:extLst>
              <a:ext uri="{FF2B5EF4-FFF2-40B4-BE49-F238E27FC236}">
                <a16:creationId xmlns:a16="http://schemas.microsoft.com/office/drawing/2014/main" id="{81101FB8-1E19-4290-9E00-E68193FC6C35}"/>
              </a:ext>
            </a:extLst>
          </p:cNvPr>
          <p:cNvSpPr>
            <a:spLocks noGrp="1"/>
          </p:cNvSpPr>
          <p:nvPr>
            <p:ph type="title"/>
          </p:nvPr>
        </p:nvSpPr>
        <p:spPr>
          <a:xfrm>
            <a:off x="8317907" y="2140348"/>
            <a:ext cx="3458817" cy="4296895"/>
          </a:xfrm>
          <a:ln w="76200">
            <a:solidFill>
              <a:schemeClr val="accent1"/>
            </a:solidFill>
          </a:ln>
        </p:spPr>
        <p:txBody>
          <a:bodyPr>
            <a:noAutofit/>
          </a:bodyPr>
          <a:lstStyle/>
          <a:p>
            <a:pPr algn="ctr"/>
            <a:r>
              <a:rPr lang="ar-SA" sz="4000" b="1" dirty="0">
                <a:solidFill>
                  <a:srgbClr val="FFFF00"/>
                </a:solidFill>
              </a:rPr>
              <a:t>ال</a:t>
            </a:r>
            <a:r>
              <a:rPr lang="ar-MA" sz="4000" b="1" dirty="0">
                <a:solidFill>
                  <a:srgbClr val="FFFF00"/>
                </a:solidFill>
              </a:rPr>
              <a:t>إ</a:t>
            </a:r>
            <a:r>
              <a:rPr lang="ar-SA" sz="4000" b="1" dirty="0" err="1">
                <a:solidFill>
                  <a:srgbClr val="FFFF00"/>
                </a:solidFill>
              </a:rPr>
              <a:t>قتصاد</a:t>
            </a:r>
            <a:r>
              <a:rPr lang="ar-SA" sz="4000" b="1" dirty="0">
                <a:solidFill>
                  <a:srgbClr val="FFFF00"/>
                </a:solidFill>
              </a:rPr>
              <a:t> الإسلامي </a:t>
            </a:r>
            <a:r>
              <a:rPr lang="ar-SA" sz="4000" b="1" dirty="0">
                <a:solidFill>
                  <a:schemeClr val="bg1"/>
                </a:solidFill>
              </a:rPr>
              <a:t>يملك</a:t>
            </a:r>
            <a:r>
              <a:rPr lang="ar-SA" sz="4000" b="1" dirty="0">
                <a:solidFill>
                  <a:srgbClr val="FFFF00"/>
                </a:solidFill>
              </a:rPr>
              <a:t> </a:t>
            </a:r>
            <a:r>
              <a:rPr lang="ar-SA" sz="4000" b="1" dirty="0">
                <a:solidFill>
                  <a:schemeClr val="bg1"/>
                </a:solidFill>
              </a:rPr>
              <a:t>آليات </a:t>
            </a:r>
            <a:r>
              <a:rPr lang="ar-MA" sz="4000" b="1" dirty="0">
                <a:solidFill>
                  <a:schemeClr val="bg1"/>
                </a:solidFill>
              </a:rPr>
              <a:t>ثابتة</a:t>
            </a:r>
            <a:r>
              <a:rPr lang="ar-MA" sz="4000" b="1" dirty="0">
                <a:solidFill>
                  <a:srgbClr val="FFFF00"/>
                </a:solidFill>
              </a:rPr>
              <a:t> ل</a:t>
            </a:r>
            <a:r>
              <a:rPr lang="ar-SA" sz="4000" b="1" dirty="0">
                <a:solidFill>
                  <a:srgbClr val="FFFF00"/>
                </a:solidFill>
              </a:rPr>
              <a:t>معالجة الأوضاع الاقتصادية الصعبة والحفاظ على المكتسبات المادية للبشرية</a:t>
            </a:r>
            <a:endParaRPr lang="fr-FR" sz="4000" b="1" dirty="0">
              <a:solidFill>
                <a:srgbClr val="FFFF00"/>
              </a:solidFill>
            </a:endParaRPr>
          </a:p>
        </p:txBody>
      </p:sp>
      <p:sp>
        <p:nvSpPr>
          <p:cNvPr id="2" name="Rectangle 1">
            <a:extLst>
              <a:ext uri="{FF2B5EF4-FFF2-40B4-BE49-F238E27FC236}">
                <a16:creationId xmlns:a16="http://schemas.microsoft.com/office/drawing/2014/main" id="{209B7B1C-4376-477C-BE5D-FFC1A390ECE5}"/>
              </a:ext>
            </a:extLst>
          </p:cNvPr>
          <p:cNvSpPr/>
          <p:nvPr/>
        </p:nvSpPr>
        <p:spPr>
          <a:xfrm>
            <a:off x="8491850" y="940019"/>
            <a:ext cx="3284874" cy="1200329"/>
          </a:xfrm>
          <a:prstGeom prst="rect">
            <a:avLst/>
          </a:prstGeom>
        </p:spPr>
        <p:txBody>
          <a:bodyPr wrap="none">
            <a:spAutoFit/>
          </a:bodyPr>
          <a:lstStyle/>
          <a:p>
            <a:r>
              <a:rPr lang="ar-MA" sz="3600" b="1" dirty="0">
                <a:solidFill>
                  <a:srgbClr val="FFFF00"/>
                </a:solidFill>
                <a:latin typeface="Noto Naskh Arabic UI"/>
              </a:rPr>
              <a:t>ثبات في الكليات </a:t>
            </a:r>
          </a:p>
          <a:p>
            <a:r>
              <a:rPr lang="ar-MA" sz="3600" b="1" dirty="0">
                <a:solidFill>
                  <a:srgbClr val="FFFF00"/>
                </a:solidFill>
                <a:latin typeface="Noto Naskh Arabic UI"/>
              </a:rPr>
              <a:t>ومرونة في الجزئيات</a:t>
            </a:r>
            <a:endParaRPr lang="fr-FR" sz="3600" dirty="0"/>
          </a:p>
        </p:txBody>
      </p:sp>
      <p:sp>
        <p:nvSpPr>
          <p:cNvPr id="7" name="Titre 1">
            <a:extLst>
              <a:ext uri="{FF2B5EF4-FFF2-40B4-BE49-F238E27FC236}">
                <a16:creationId xmlns:a16="http://schemas.microsoft.com/office/drawing/2014/main" id="{3AE09CBB-E924-4561-B547-338210522F5F}"/>
              </a:ext>
            </a:extLst>
          </p:cNvPr>
          <p:cNvSpPr txBox="1">
            <a:spLocks/>
          </p:cNvSpPr>
          <p:nvPr/>
        </p:nvSpPr>
        <p:spPr>
          <a:xfrm>
            <a:off x="1036982" y="-5391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MA" dirty="0">
                <a:solidFill>
                  <a:srgbClr val="FFFF00"/>
                </a:solidFill>
              </a:rPr>
              <a:t>قرون تغير خلالها العلم ولم تتغير فيها الحقائق القرآنية</a:t>
            </a:r>
            <a:endParaRPr lang="fr-FR" dirty="0">
              <a:solidFill>
                <a:srgbClr val="FFFF00"/>
              </a:solidFill>
            </a:endParaRPr>
          </a:p>
        </p:txBody>
      </p:sp>
    </p:spTree>
    <p:extLst>
      <p:ext uri="{BB962C8B-B14F-4D97-AF65-F5344CB8AC3E}">
        <p14:creationId xmlns:p14="http://schemas.microsoft.com/office/powerpoint/2010/main" val="450197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8395ACD-29C7-4231-80A8-7BACFEB7DBAA}"/>
              </a:ext>
            </a:extLst>
          </p:cNvPr>
          <p:cNvPicPr>
            <a:picLocks noChangeAspect="1"/>
          </p:cNvPicPr>
          <p:nvPr/>
        </p:nvPicPr>
        <p:blipFill>
          <a:blip r:embed="rId2"/>
          <a:stretch>
            <a:fillRect/>
          </a:stretch>
        </p:blipFill>
        <p:spPr>
          <a:xfrm>
            <a:off x="0" y="3420549"/>
            <a:ext cx="6313543" cy="3105094"/>
          </a:xfrm>
          <a:prstGeom prst="rect">
            <a:avLst/>
          </a:prstGeom>
        </p:spPr>
      </p:pic>
      <p:pic>
        <p:nvPicPr>
          <p:cNvPr id="6" name="Image 5">
            <a:extLst>
              <a:ext uri="{FF2B5EF4-FFF2-40B4-BE49-F238E27FC236}">
                <a16:creationId xmlns:a16="http://schemas.microsoft.com/office/drawing/2014/main" id="{FC741BC0-5AEB-439E-99F8-B2F3B5B3CBE9}"/>
              </a:ext>
            </a:extLst>
          </p:cNvPr>
          <p:cNvPicPr>
            <a:picLocks noChangeAspect="1"/>
          </p:cNvPicPr>
          <p:nvPr/>
        </p:nvPicPr>
        <p:blipFill>
          <a:blip r:embed="rId3"/>
          <a:stretch>
            <a:fillRect/>
          </a:stretch>
        </p:blipFill>
        <p:spPr>
          <a:xfrm>
            <a:off x="3050181" y="957988"/>
            <a:ext cx="3933715" cy="2259675"/>
          </a:xfrm>
          <a:prstGeom prst="rect">
            <a:avLst/>
          </a:prstGeom>
        </p:spPr>
      </p:pic>
      <p:sp>
        <p:nvSpPr>
          <p:cNvPr id="7" name="Titre 1">
            <a:extLst>
              <a:ext uri="{FF2B5EF4-FFF2-40B4-BE49-F238E27FC236}">
                <a16:creationId xmlns:a16="http://schemas.microsoft.com/office/drawing/2014/main" id="{3480CD55-CEC9-4956-9A9C-10795B5CC4F1}"/>
              </a:ext>
            </a:extLst>
          </p:cNvPr>
          <p:cNvSpPr txBox="1">
            <a:spLocks/>
          </p:cNvSpPr>
          <p:nvPr/>
        </p:nvSpPr>
        <p:spPr>
          <a:xfrm>
            <a:off x="6681294" y="4378101"/>
            <a:ext cx="5533617" cy="594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MA" b="1" dirty="0"/>
              <a:t>للحيلولة دون حدوث</a:t>
            </a:r>
            <a:br>
              <a:rPr lang="ar-MA" b="1" dirty="0">
                <a:solidFill>
                  <a:srgbClr val="FF0000"/>
                </a:solidFill>
              </a:rPr>
            </a:br>
            <a:r>
              <a:rPr lang="ar-MA" b="1" dirty="0">
                <a:solidFill>
                  <a:srgbClr val="FF0000"/>
                </a:solidFill>
              </a:rPr>
              <a:t> </a:t>
            </a:r>
            <a:r>
              <a:rPr lang="ar-MA" b="1" dirty="0">
                <a:solidFill>
                  <a:srgbClr val="FF0000"/>
                </a:solidFill>
                <a:latin typeface="Calibri" panose="020F0502020204030204" pitchFamily="34" charset="0"/>
                <a:ea typeface="Calibri" panose="020F0502020204030204" pitchFamily="34" charset="0"/>
              </a:rPr>
              <a:t>أسباب الأزمات</a:t>
            </a:r>
            <a:r>
              <a:rPr lang="ar-MA" b="1" dirty="0">
                <a:solidFill>
                  <a:srgbClr val="FF0000"/>
                </a:solidFill>
              </a:rPr>
              <a:t> الدولية السياسية والاقتصادية الراهنة</a:t>
            </a:r>
            <a:br>
              <a:rPr lang="fr-FR" b="1" dirty="0"/>
            </a:br>
            <a:endParaRPr lang="fr-FR" b="1" dirty="0">
              <a:solidFill>
                <a:srgbClr val="FF0000"/>
              </a:solidFill>
            </a:endParaRPr>
          </a:p>
        </p:txBody>
      </p:sp>
      <p:sp>
        <p:nvSpPr>
          <p:cNvPr id="9" name="Rectangle 8">
            <a:extLst>
              <a:ext uri="{FF2B5EF4-FFF2-40B4-BE49-F238E27FC236}">
                <a16:creationId xmlns:a16="http://schemas.microsoft.com/office/drawing/2014/main" id="{4B3AABB8-D665-4B06-A4B0-670179A9D759}"/>
              </a:ext>
            </a:extLst>
          </p:cNvPr>
          <p:cNvSpPr/>
          <p:nvPr/>
        </p:nvSpPr>
        <p:spPr>
          <a:xfrm>
            <a:off x="6474322" y="2002643"/>
            <a:ext cx="5947565" cy="1323439"/>
          </a:xfrm>
          <a:prstGeom prst="rect">
            <a:avLst/>
          </a:prstGeom>
        </p:spPr>
        <p:txBody>
          <a:bodyPr wrap="square">
            <a:spAutoFit/>
          </a:bodyPr>
          <a:lstStyle/>
          <a:p>
            <a:pPr algn="ctr"/>
            <a:r>
              <a:rPr lang="ar-SA" sz="4000" b="1" dirty="0">
                <a:solidFill>
                  <a:schemeClr val="accent1"/>
                </a:solidFill>
              </a:rPr>
              <a:t>الإسلام</a:t>
            </a:r>
            <a:endParaRPr lang="ar-MA" sz="4000" b="1" dirty="0">
              <a:solidFill>
                <a:schemeClr val="accent1"/>
              </a:solidFill>
            </a:endParaRPr>
          </a:p>
          <a:p>
            <a:pPr algn="ctr"/>
            <a:r>
              <a:rPr lang="ar-SA" sz="4000" b="1" dirty="0">
                <a:solidFill>
                  <a:schemeClr val="accent1"/>
                </a:solidFill>
              </a:rPr>
              <a:t>يملك آليات </a:t>
            </a:r>
            <a:r>
              <a:rPr lang="ar-MA" sz="4000" b="1" dirty="0">
                <a:solidFill>
                  <a:schemeClr val="accent1"/>
                </a:solidFill>
              </a:rPr>
              <a:t>ثابتة</a:t>
            </a:r>
            <a:endParaRPr lang="fr-FR" sz="4000" dirty="0">
              <a:solidFill>
                <a:schemeClr val="accent1"/>
              </a:solidFill>
            </a:endParaRPr>
          </a:p>
        </p:txBody>
      </p:sp>
      <p:pic>
        <p:nvPicPr>
          <p:cNvPr id="3" name="Image 2">
            <a:extLst>
              <a:ext uri="{FF2B5EF4-FFF2-40B4-BE49-F238E27FC236}">
                <a16:creationId xmlns:a16="http://schemas.microsoft.com/office/drawing/2014/main" id="{EA97C8A0-709A-4196-8AC5-5289C2FEC36C}"/>
              </a:ext>
            </a:extLst>
          </p:cNvPr>
          <p:cNvPicPr>
            <a:picLocks noChangeAspect="1"/>
          </p:cNvPicPr>
          <p:nvPr/>
        </p:nvPicPr>
        <p:blipFill>
          <a:blip r:embed="rId4"/>
          <a:stretch>
            <a:fillRect/>
          </a:stretch>
        </p:blipFill>
        <p:spPr>
          <a:xfrm>
            <a:off x="131814" y="755102"/>
            <a:ext cx="2589910" cy="2259675"/>
          </a:xfrm>
          <a:prstGeom prst="rect">
            <a:avLst/>
          </a:prstGeom>
        </p:spPr>
      </p:pic>
      <p:sp>
        <p:nvSpPr>
          <p:cNvPr id="8" name="Rectangle 7">
            <a:extLst>
              <a:ext uri="{FF2B5EF4-FFF2-40B4-BE49-F238E27FC236}">
                <a16:creationId xmlns:a16="http://schemas.microsoft.com/office/drawing/2014/main" id="{2755495E-7AEA-4EF1-8B03-B5C637F7CBDB}"/>
              </a:ext>
            </a:extLst>
          </p:cNvPr>
          <p:cNvSpPr/>
          <p:nvPr/>
        </p:nvSpPr>
        <p:spPr>
          <a:xfrm>
            <a:off x="7905144" y="738502"/>
            <a:ext cx="3531481" cy="1200329"/>
          </a:xfrm>
          <a:prstGeom prst="rect">
            <a:avLst/>
          </a:prstGeom>
        </p:spPr>
        <p:txBody>
          <a:bodyPr wrap="square">
            <a:spAutoFit/>
          </a:bodyPr>
          <a:lstStyle/>
          <a:p>
            <a:pPr algn="ctr"/>
            <a:r>
              <a:rPr lang="ar-MA" sz="3600" b="1" dirty="0">
                <a:latin typeface="Noto Naskh Arabic UI"/>
              </a:rPr>
              <a:t>ثبات في الكليات </a:t>
            </a:r>
          </a:p>
          <a:p>
            <a:pPr algn="ctr"/>
            <a:r>
              <a:rPr lang="ar-MA" sz="3600" b="1" dirty="0">
                <a:latin typeface="Noto Naskh Arabic UI"/>
              </a:rPr>
              <a:t>ومرونة في الجزئيات</a:t>
            </a:r>
            <a:endParaRPr lang="fr-FR" sz="3600" dirty="0"/>
          </a:p>
        </p:txBody>
      </p:sp>
      <p:sp>
        <p:nvSpPr>
          <p:cNvPr id="10" name="Titre 1">
            <a:extLst>
              <a:ext uri="{FF2B5EF4-FFF2-40B4-BE49-F238E27FC236}">
                <a16:creationId xmlns:a16="http://schemas.microsoft.com/office/drawing/2014/main" id="{0EAC04DB-A000-475D-B344-0A37E7C00B91}"/>
              </a:ext>
            </a:extLst>
          </p:cNvPr>
          <p:cNvSpPr txBox="1">
            <a:spLocks/>
          </p:cNvSpPr>
          <p:nvPr/>
        </p:nvSpPr>
        <p:spPr>
          <a:xfrm>
            <a:off x="1676400" y="-308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MA" dirty="0"/>
              <a:t>قرون تغير خلالها العلم ولم تتغير فيها الحقائق القرآنية</a:t>
            </a:r>
            <a:endParaRPr lang="fr-FR" dirty="0"/>
          </a:p>
        </p:txBody>
      </p:sp>
    </p:spTree>
    <p:extLst>
      <p:ext uri="{BB962C8B-B14F-4D97-AF65-F5344CB8AC3E}">
        <p14:creationId xmlns:p14="http://schemas.microsoft.com/office/powerpoint/2010/main" val="1714322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Ã©sultat de recherche d'images pour &quot;fond&quot;">
            <a:extLst>
              <a:ext uri="{FF2B5EF4-FFF2-40B4-BE49-F238E27FC236}">
                <a16:creationId xmlns:a16="http://schemas.microsoft.com/office/drawing/2014/main" id="{432A21AC-80A7-46EB-A918-EE298D6E3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805"/>
            <a:ext cx="12192000" cy="68486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D403EFF-04D2-422D-879F-D92A22DE69FA}"/>
              </a:ext>
            </a:extLst>
          </p:cNvPr>
          <p:cNvSpPr/>
          <p:nvPr/>
        </p:nvSpPr>
        <p:spPr>
          <a:xfrm>
            <a:off x="6419836" y="1588968"/>
            <a:ext cx="5467364" cy="1384995"/>
          </a:xfrm>
          <a:prstGeom prst="rect">
            <a:avLst/>
          </a:prstGeom>
          <a:solidFill>
            <a:schemeClr val="accent2"/>
          </a:solidFill>
        </p:spPr>
        <p:txBody>
          <a:bodyPr wrap="square">
            <a:spAutoFit/>
          </a:bodyPr>
          <a:lstStyle/>
          <a:p>
            <a:pPr algn="ctr" rtl="1"/>
            <a:r>
              <a:rPr lang="ar-MA" sz="2800" b="1" dirty="0">
                <a:solidFill>
                  <a:schemeClr val="bg1"/>
                </a:solidFill>
                <a:cs typeface="Samir_Khouaja_Maghribi" panose="02010000000000000000" pitchFamily="2" charset="-78"/>
              </a:rPr>
              <a:t>وتبقى النظريات العلمية</a:t>
            </a:r>
          </a:p>
          <a:p>
            <a:pPr algn="ctr"/>
            <a:r>
              <a:rPr lang="ar-MA" sz="2800" b="1" dirty="0">
                <a:solidFill>
                  <a:schemeClr val="bg1"/>
                </a:solidFill>
                <a:cs typeface="Samir_Khouaja_Maghribi" panose="02010000000000000000" pitchFamily="2" charset="-78"/>
              </a:rPr>
              <a:t>عنصرا متغيرا عند الناس لكنه ثابت في القرآن والسنة</a:t>
            </a:r>
            <a:r>
              <a:rPr lang="ar-MA" sz="2800" b="1" dirty="0">
                <a:solidFill>
                  <a:schemeClr val="bg1"/>
                </a:solidFill>
                <a:latin typeface="Noto Naskh Arabic UI"/>
              </a:rPr>
              <a:t> ضمن كبرى اليقينيات الكونية</a:t>
            </a:r>
            <a:r>
              <a:rPr lang="ar-MA" sz="2800" b="1" dirty="0">
                <a:solidFill>
                  <a:schemeClr val="bg1"/>
                </a:solidFill>
                <a:cs typeface="Samir_Khouaja_Maghribi" panose="02010000000000000000" pitchFamily="2" charset="-78"/>
              </a:rPr>
              <a:t> </a:t>
            </a:r>
          </a:p>
        </p:txBody>
      </p:sp>
      <p:sp>
        <p:nvSpPr>
          <p:cNvPr id="6" name="Rectangle 5">
            <a:extLst>
              <a:ext uri="{FF2B5EF4-FFF2-40B4-BE49-F238E27FC236}">
                <a16:creationId xmlns:a16="http://schemas.microsoft.com/office/drawing/2014/main" id="{14C3DD9A-48B1-43EA-ABCB-1F8366825D45}"/>
              </a:ext>
            </a:extLst>
          </p:cNvPr>
          <p:cNvSpPr/>
          <p:nvPr/>
        </p:nvSpPr>
        <p:spPr>
          <a:xfrm>
            <a:off x="132283" y="176754"/>
            <a:ext cx="11953700" cy="1077218"/>
          </a:xfrm>
          <a:prstGeom prst="rect">
            <a:avLst/>
          </a:prstGeom>
        </p:spPr>
        <p:txBody>
          <a:bodyPr wrap="square">
            <a:spAutoFit/>
          </a:bodyPr>
          <a:lstStyle/>
          <a:p>
            <a:pPr algn="ctr"/>
            <a:r>
              <a:rPr lang="ar-MA" sz="3200" dirty="0">
                <a:solidFill>
                  <a:srgbClr val="FFFF00"/>
                </a:solidFill>
              </a:rPr>
              <a:t>تماما كما هو الشأن في مواد الشريعة حيث العقيدة والعبادات تتصف بسمة الثبات </a:t>
            </a:r>
          </a:p>
          <a:p>
            <a:pPr algn="ctr"/>
            <a:r>
              <a:rPr lang="ar-MA" sz="3200" dirty="0">
                <a:solidFill>
                  <a:schemeClr val="bg1"/>
                </a:solidFill>
              </a:rPr>
              <a:t>الاعجاز العلمي يبين بأن كل ما في القرآن والسنة ثابت في الأصول ومرن في الفروع </a:t>
            </a:r>
            <a:endParaRPr lang="fr-FR" sz="3200" dirty="0">
              <a:solidFill>
                <a:schemeClr val="bg1"/>
              </a:solidFill>
            </a:endParaRPr>
          </a:p>
        </p:txBody>
      </p:sp>
      <p:sp>
        <p:nvSpPr>
          <p:cNvPr id="3" name="Rectangle 2">
            <a:extLst>
              <a:ext uri="{FF2B5EF4-FFF2-40B4-BE49-F238E27FC236}">
                <a16:creationId xmlns:a16="http://schemas.microsoft.com/office/drawing/2014/main" id="{2545E57C-98C2-4F07-B752-D9609E0056E1}"/>
              </a:ext>
            </a:extLst>
          </p:cNvPr>
          <p:cNvSpPr/>
          <p:nvPr/>
        </p:nvSpPr>
        <p:spPr>
          <a:xfrm>
            <a:off x="5951001" y="3739846"/>
            <a:ext cx="6241000" cy="2677656"/>
          </a:xfrm>
          <a:prstGeom prst="rect">
            <a:avLst/>
          </a:prstGeom>
        </p:spPr>
        <p:txBody>
          <a:bodyPr wrap="square">
            <a:spAutoFit/>
          </a:bodyPr>
          <a:lstStyle/>
          <a:p>
            <a:pPr algn="ctr"/>
            <a:r>
              <a:rPr lang="ar-MA" sz="2400" b="1" dirty="0">
                <a:solidFill>
                  <a:srgbClr val="FFFF00"/>
                </a:solidFill>
                <a:latin typeface="Noto Naskh Arabic UI"/>
              </a:rPr>
              <a:t>ثبات في الكليات ومرونة في الجزئيات؛ ولذلك فإن</a:t>
            </a:r>
          </a:p>
          <a:p>
            <a:pPr algn="ctr"/>
            <a:r>
              <a:rPr lang="ar-MA" sz="2400" b="1" dirty="0">
                <a:solidFill>
                  <a:srgbClr val="FFFF00"/>
                </a:solidFill>
                <a:latin typeface="Noto Naskh Arabic UI"/>
              </a:rPr>
              <a:t> </a:t>
            </a:r>
            <a:r>
              <a:rPr lang="ar-MA" sz="2400" b="1" dirty="0">
                <a:solidFill>
                  <a:schemeClr val="bg1"/>
                </a:solidFill>
                <a:latin typeface="Noto Naskh Arabic UI"/>
              </a:rPr>
              <a:t>الباحث المجتهد في قضايا الاعجاز يجد أمامه فرصة للاجتهاد؛ فكما أن هناك أمورا ثابتة (نموذج مراحل خلق الجنين، نموذج حركة مكونات الكون) هناك منطقة النظريات العلمية التي لا تتغير في القرآن والسنة ضمن كبرى اليقينيات الكونية ، لكنها توجه البحث العلمي عند الباحثين عن الحقيقة </a:t>
            </a:r>
            <a:r>
              <a:rPr lang="ar-MA" sz="2400" b="1" dirty="0">
                <a:solidFill>
                  <a:srgbClr val="FFFF00"/>
                </a:solidFill>
                <a:latin typeface="Noto Naskh Arabic UI"/>
              </a:rPr>
              <a:t>....</a:t>
            </a:r>
            <a:endParaRPr lang="fr-FR" sz="2400" b="1" dirty="0">
              <a:solidFill>
                <a:srgbClr val="FFFF00"/>
              </a:solidFill>
              <a:latin typeface="Noto Naskh Arabic UI"/>
            </a:endParaRPr>
          </a:p>
        </p:txBody>
      </p:sp>
      <p:pic>
        <p:nvPicPr>
          <p:cNvPr id="4" name="Image 3">
            <a:extLst>
              <a:ext uri="{FF2B5EF4-FFF2-40B4-BE49-F238E27FC236}">
                <a16:creationId xmlns:a16="http://schemas.microsoft.com/office/drawing/2014/main" id="{F2D54643-A2FE-466D-A120-150374B32978}"/>
              </a:ext>
            </a:extLst>
          </p:cNvPr>
          <p:cNvPicPr>
            <a:picLocks noChangeAspect="1"/>
          </p:cNvPicPr>
          <p:nvPr/>
        </p:nvPicPr>
        <p:blipFill>
          <a:blip r:embed="rId3"/>
          <a:stretch>
            <a:fillRect/>
          </a:stretch>
        </p:blipFill>
        <p:spPr>
          <a:xfrm>
            <a:off x="178833" y="1484531"/>
            <a:ext cx="5593334" cy="3569807"/>
          </a:xfrm>
          <a:prstGeom prst="rect">
            <a:avLst/>
          </a:prstGeom>
        </p:spPr>
      </p:pic>
      <p:pic>
        <p:nvPicPr>
          <p:cNvPr id="11" name="Image 10">
            <a:extLst>
              <a:ext uri="{FF2B5EF4-FFF2-40B4-BE49-F238E27FC236}">
                <a16:creationId xmlns:a16="http://schemas.microsoft.com/office/drawing/2014/main" id="{BFFD3848-8E7D-4AC9-A69B-CC0E57335EB0}"/>
              </a:ext>
            </a:extLst>
          </p:cNvPr>
          <p:cNvPicPr>
            <a:picLocks noChangeAspect="1"/>
          </p:cNvPicPr>
          <p:nvPr/>
        </p:nvPicPr>
        <p:blipFill>
          <a:blip r:embed="rId4"/>
          <a:stretch>
            <a:fillRect/>
          </a:stretch>
        </p:blipFill>
        <p:spPr>
          <a:xfrm>
            <a:off x="178832" y="5007668"/>
            <a:ext cx="2918056" cy="1083849"/>
          </a:xfrm>
          <a:prstGeom prst="rect">
            <a:avLst/>
          </a:prstGeom>
        </p:spPr>
      </p:pic>
      <p:pic>
        <p:nvPicPr>
          <p:cNvPr id="14" name="Image 13">
            <a:extLst>
              <a:ext uri="{FF2B5EF4-FFF2-40B4-BE49-F238E27FC236}">
                <a16:creationId xmlns:a16="http://schemas.microsoft.com/office/drawing/2014/main" id="{1B42D9AE-F815-4F14-9520-40E631512A98}"/>
              </a:ext>
            </a:extLst>
          </p:cNvPr>
          <p:cNvPicPr/>
          <p:nvPr/>
        </p:nvPicPr>
        <p:blipFill>
          <a:blip r:embed="rId5">
            <a:extLst>
              <a:ext uri="{28A0092B-C50C-407E-A947-70E740481C1C}">
                <a14:useLocalDpi xmlns:a14="http://schemas.microsoft.com/office/drawing/2010/main" val="0"/>
              </a:ext>
            </a:extLst>
          </a:blip>
          <a:stretch>
            <a:fillRect/>
          </a:stretch>
        </p:blipFill>
        <p:spPr>
          <a:xfrm>
            <a:off x="3315400" y="5159477"/>
            <a:ext cx="1234588" cy="917402"/>
          </a:xfrm>
          <a:prstGeom prst="rect">
            <a:avLst/>
          </a:prstGeom>
        </p:spPr>
      </p:pic>
      <p:sp>
        <p:nvSpPr>
          <p:cNvPr id="15" name="Rectangle 14">
            <a:extLst>
              <a:ext uri="{FF2B5EF4-FFF2-40B4-BE49-F238E27FC236}">
                <a16:creationId xmlns:a16="http://schemas.microsoft.com/office/drawing/2014/main" id="{4EF6BF74-78AA-40C1-BC60-B69FF66D0116}"/>
              </a:ext>
            </a:extLst>
          </p:cNvPr>
          <p:cNvSpPr/>
          <p:nvPr/>
        </p:nvSpPr>
        <p:spPr>
          <a:xfrm>
            <a:off x="4495320" y="5096792"/>
            <a:ext cx="1510350" cy="1037592"/>
          </a:xfrm>
          <a:prstGeom prst="rect">
            <a:avLst/>
          </a:prstGeom>
        </p:spPr>
        <p:txBody>
          <a:bodyPr wrap="none">
            <a:spAutoFit/>
          </a:bodyPr>
          <a:lstStyle/>
          <a:p>
            <a:pPr>
              <a:lnSpc>
                <a:spcPct val="115000"/>
              </a:lnSpc>
            </a:pPr>
            <a:r>
              <a:rPr lang="fr-FR" b="1"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rPr>
              <a:t>Dr. </a:t>
            </a:r>
            <a:endParaRPr lang="ar-MA" b="1"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endParaRPr>
          </a:p>
          <a:p>
            <a:pPr>
              <a:lnSpc>
                <a:spcPct val="115000"/>
              </a:lnSpc>
            </a:pPr>
            <a:r>
              <a:rPr lang="fr-FR" b="1"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rPr>
              <a:t>MOHAMED</a:t>
            </a:r>
          </a:p>
          <a:p>
            <a:pPr>
              <a:lnSpc>
                <a:spcPct val="115000"/>
              </a:lnSpc>
            </a:pPr>
            <a:r>
              <a:rPr lang="fr-FR" b="1" dirty="0">
                <a:solidFill>
                  <a:schemeClr val="bg1"/>
                </a:solidFill>
                <a:latin typeface="Segoe Print" panose="02000600000000000000" pitchFamily="2" charset="0"/>
                <a:ea typeface="Times New Roman" panose="02020603050405020304" pitchFamily="18" charset="0"/>
                <a:cs typeface="Times New Roman" panose="02020603050405020304" pitchFamily="18" charset="0"/>
              </a:rPr>
              <a:t>BOURBAB</a:t>
            </a:r>
            <a:endPar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E07E1BA5-4680-4C4E-A9C0-973E2EFF6E56}"/>
              </a:ext>
            </a:extLst>
          </p:cNvPr>
          <p:cNvSpPr txBox="1"/>
          <p:nvPr/>
        </p:nvSpPr>
        <p:spPr>
          <a:xfrm>
            <a:off x="2911873" y="6176838"/>
            <a:ext cx="1976512" cy="369332"/>
          </a:xfrm>
          <a:prstGeom prst="rect">
            <a:avLst/>
          </a:prstGeom>
          <a:noFill/>
        </p:spPr>
        <p:txBody>
          <a:bodyPr wrap="square" rtlCol="0">
            <a:spAutoFit/>
          </a:bodyPr>
          <a:lstStyle/>
          <a:p>
            <a:pPr algn="ctr"/>
            <a:r>
              <a:rPr lang="ar-MA" b="1" dirty="0">
                <a:solidFill>
                  <a:schemeClr val="bg1"/>
                </a:solidFill>
                <a:cs typeface="Samir_Khouaja_Maghribi" panose="02010000000000000000" pitchFamily="2" charset="-78"/>
              </a:rPr>
              <a:t>ا.د. محمد بورباب</a:t>
            </a:r>
            <a:endParaRPr lang="fr-FR" b="1" dirty="0">
              <a:solidFill>
                <a:schemeClr val="bg1"/>
              </a:solidFill>
              <a:cs typeface="Samir_Khouaja_Maghribi" panose="02010000000000000000" pitchFamily="2" charset="-78"/>
            </a:endParaRPr>
          </a:p>
        </p:txBody>
      </p:sp>
    </p:spTree>
    <p:extLst>
      <p:ext uri="{BB962C8B-B14F-4D97-AF65-F5344CB8AC3E}">
        <p14:creationId xmlns:p14="http://schemas.microsoft.com/office/powerpoint/2010/main" val="407129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8A513-34A8-42E3-B6C3-835DDF0393A0}"/>
              </a:ext>
            </a:extLst>
          </p:cNvPr>
          <p:cNvSpPr>
            <a:spLocks noGrp="1"/>
          </p:cNvSpPr>
          <p:nvPr>
            <p:ph type="title"/>
          </p:nvPr>
        </p:nvSpPr>
        <p:spPr>
          <a:xfrm>
            <a:off x="1251110" y="315805"/>
            <a:ext cx="9689780" cy="1143000"/>
          </a:xfrm>
        </p:spPr>
        <p:txBody>
          <a:bodyPr>
            <a:normAutofit fontScale="90000"/>
          </a:bodyPr>
          <a:lstStyle/>
          <a:p>
            <a:pPr algn="ctr" rtl="1"/>
            <a:r>
              <a:rPr lang="fr-FR" b="1" dirty="0"/>
              <a:t>  » </a:t>
            </a:r>
            <a:r>
              <a:rPr lang="ar-MA" sz="3266" b="1" dirty="0">
                <a:solidFill>
                  <a:srgbClr val="FF0000"/>
                </a:solidFill>
                <a:cs typeface="Samir_Khouaja_Maghribi" panose="02010000000000000000" pitchFamily="2" charset="-78"/>
              </a:rPr>
              <a:t>سنريهم </a:t>
            </a:r>
            <a:r>
              <a:rPr lang="ar-MA" sz="3266" b="1" dirty="0">
                <a:cs typeface="Samir_Khouaja_Maghribi" panose="02010000000000000000" pitchFamily="2" charset="-78"/>
              </a:rPr>
              <a:t>آياتنا في الآفاق وفي أنفسهم </a:t>
            </a:r>
            <a:br>
              <a:rPr lang="ar-MA" sz="3266" b="1" dirty="0">
                <a:cs typeface="Samir_Khouaja_Maghribi" panose="02010000000000000000" pitchFamily="2" charset="-78"/>
              </a:rPr>
            </a:br>
            <a:r>
              <a:rPr lang="ar-MA" sz="3266" b="1" dirty="0">
                <a:solidFill>
                  <a:srgbClr val="FF0000"/>
                </a:solidFill>
                <a:cs typeface="Samir_Khouaja_Maghribi" panose="02010000000000000000" pitchFamily="2" charset="-78"/>
              </a:rPr>
              <a:t>حتى يتبين لهم أنه الحق </a:t>
            </a:r>
            <a:r>
              <a:rPr lang="ar-MA" sz="3266" b="1" dirty="0">
                <a:cs typeface="Samir_Khouaja_Maghribi" panose="02010000000000000000" pitchFamily="2" charset="-78"/>
              </a:rPr>
              <a:t>أولم يكف بربك أنه على كل شيء شهيد </a:t>
            </a:r>
            <a:r>
              <a:rPr lang="fr-FR" b="1" dirty="0"/>
              <a:t>« </a:t>
            </a:r>
            <a:br>
              <a:rPr lang="ar-MA" dirty="0"/>
            </a:br>
            <a:endParaRPr lang="fr-FR" dirty="0"/>
          </a:p>
        </p:txBody>
      </p:sp>
      <p:sp>
        <p:nvSpPr>
          <p:cNvPr id="3" name="Espace réservé du contenu 2">
            <a:extLst>
              <a:ext uri="{FF2B5EF4-FFF2-40B4-BE49-F238E27FC236}">
                <a16:creationId xmlns:a16="http://schemas.microsoft.com/office/drawing/2014/main" id="{A30774E8-AED2-4B94-93C8-48801CC353E6}"/>
              </a:ext>
            </a:extLst>
          </p:cNvPr>
          <p:cNvSpPr>
            <a:spLocks noGrp="1"/>
          </p:cNvSpPr>
          <p:nvPr>
            <p:ph idx="1"/>
          </p:nvPr>
        </p:nvSpPr>
        <p:spPr>
          <a:xfrm>
            <a:off x="5923127" y="3666332"/>
            <a:ext cx="6047135" cy="2027088"/>
          </a:xfrm>
        </p:spPr>
        <p:txBody>
          <a:bodyPr>
            <a:noAutofit/>
          </a:bodyPr>
          <a:lstStyle/>
          <a:p>
            <a:pPr algn="r" rtl="1"/>
            <a:r>
              <a:rPr lang="ar-MA" sz="3200" b="1" dirty="0">
                <a:latin typeface="Sakkal Majalla" panose="02000000000000000000" pitchFamily="2" charset="-78"/>
                <a:cs typeface="Sakkal Majalla" panose="02000000000000000000" pitchFamily="2" charset="-78"/>
              </a:rPr>
              <a:t>وهذا رد على المتفلسفين الذين يقولون للمسلمين لماذا لا تستخرجوا لنا إعجازا علميا قبل أن يتم اكتشافه أو قبل أن يكتشفه الغرب !! </a:t>
            </a:r>
          </a:p>
          <a:p>
            <a:pPr algn="r" rtl="1"/>
            <a:r>
              <a:rPr lang="ar-MA" sz="3200" b="1" dirty="0">
                <a:latin typeface="Sakkal Majalla" panose="02000000000000000000" pitchFamily="2" charset="-78"/>
                <a:cs typeface="Sakkal Majalla" panose="02000000000000000000" pitchFamily="2" charset="-78"/>
              </a:rPr>
              <a:t>والجواب : كيف سيكون إعجازا إذا عرفناه قبل اكتشافه أو قبل أن يكتشفه الكفار بأنفسهم ليكون حُجة عليهم قبلنا ؟!!</a:t>
            </a:r>
          </a:p>
        </p:txBody>
      </p:sp>
      <p:sp>
        <p:nvSpPr>
          <p:cNvPr id="5" name="Rectangle 4">
            <a:extLst>
              <a:ext uri="{FF2B5EF4-FFF2-40B4-BE49-F238E27FC236}">
                <a16:creationId xmlns:a16="http://schemas.microsoft.com/office/drawing/2014/main" id="{120A5627-E573-496A-9C87-389515CEB9BA}"/>
              </a:ext>
            </a:extLst>
          </p:cNvPr>
          <p:cNvSpPr/>
          <p:nvPr/>
        </p:nvSpPr>
        <p:spPr>
          <a:xfrm>
            <a:off x="5841665" y="2342893"/>
            <a:ext cx="5746038" cy="1323439"/>
          </a:xfrm>
          <a:prstGeom prst="rect">
            <a:avLst/>
          </a:prstGeom>
        </p:spPr>
        <p:txBody>
          <a:bodyPr wrap="square">
            <a:spAutoFit/>
          </a:bodyPr>
          <a:lstStyle/>
          <a:p>
            <a:pPr algn="ctr" rtl="1"/>
            <a:r>
              <a:rPr lang="ar-MA" sz="4000" b="1" dirty="0">
                <a:solidFill>
                  <a:srgbClr val="FF0000"/>
                </a:solidFill>
                <a:latin typeface="Sakkal Majalla" panose="02000000000000000000" pitchFamily="2" charset="-78"/>
                <a:cs typeface="Sakkal Majalla" panose="02000000000000000000" pitchFamily="2" charset="-78"/>
              </a:rPr>
              <a:t>السين</a:t>
            </a:r>
            <a:r>
              <a:rPr lang="ar-MA" sz="4000" b="1" dirty="0">
                <a:latin typeface="Sakkal Majalla" panose="02000000000000000000" pitchFamily="2" charset="-78"/>
                <a:cs typeface="Sakkal Majalla" panose="02000000000000000000" pitchFamily="2" charset="-78"/>
              </a:rPr>
              <a:t> هنا تعبر عن المستقبل وكشف ما لم يكن معروفا من قبل – </a:t>
            </a:r>
          </a:p>
        </p:txBody>
      </p:sp>
      <p:pic>
        <p:nvPicPr>
          <p:cNvPr id="7" name="Image 6">
            <a:extLst>
              <a:ext uri="{FF2B5EF4-FFF2-40B4-BE49-F238E27FC236}">
                <a16:creationId xmlns:a16="http://schemas.microsoft.com/office/drawing/2014/main" id="{C79E9D29-C8F7-4E82-BB61-467BA0D5934D}"/>
              </a:ext>
            </a:extLst>
          </p:cNvPr>
          <p:cNvPicPr>
            <a:picLocks noChangeAspect="1"/>
          </p:cNvPicPr>
          <p:nvPr/>
        </p:nvPicPr>
        <p:blipFill>
          <a:blip r:embed="rId2"/>
          <a:stretch>
            <a:fillRect/>
          </a:stretch>
        </p:blipFill>
        <p:spPr>
          <a:xfrm>
            <a:off x="269815" y="2455866"/>
            <a:ext cx="5490221" cy="4249733"/>
          </a:xfrm>
          <a:prstGeom prst="rect">
            <a:avLst/>
          </a:prstGeom>
        </p:spPr>
      </p:pic>
      <p:sp>
        <p:nvSpPr>
          <p:cNvPr id="8" name="Flèche : gauche 7">
            <a:extLst>
              <a:ext uri="{FF2B5EF4-FFF2-40B4-BE49-F238E27FC236}">
                <a16:creationId xmlns:a16="http://schemas.microsoft.com/office/drawing/2014/main" id="{52E1935A-D1A6-45E4-9BDB-36AC649E818D}"/>
              </a:ext>
            </a:extLst>
          </p:cNvPr>
          <p:cNvSpPr/>
          <p:nvPr/>
        </p:nvSpPr>
        <p:spPr>
          <a:xfrm>
            <a:off x="3224463" y="3480458"/>
            <a:ext cx="401053" cy="85424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8">
            <a:extLst>
              <a:ext uri="{FF2B5EF4-FFF2-40B4-BE49-F238E27FC236}">
                <a16:creationId xmlns:a16="http://schemas.microsoft.com/office/drawing/2014/main" id="{BAAEECFD-3887-43B7-B0DF-3A38F0639082}"/>
              </a:ext>
            </a:extLst>
          </p:cNvPr>
          <p:cNvSpPr/>
          <p:nvPr/>
        </p:nvSpPr>
        <p:spPr>
          <a:xfrm>
            <a:off x="2077362" y="1327231"/>
            <a:ext cx="7691529" cy="707886"/>
          </a:xfrm>
          <a:prstGeom prst="rect">
            <a:avLst/>
          </a:prstGeom>
        </p:spPr>
        <p:txBody>
          <a:bodyPr wrap="none">
            <a:spAutoFit/>
          </a:bodyPr>
          <a:lstStyle/>
          <a:p>
            <a:r>
              <a:rPr lang="ar-SA" sz="4000" b="1" dirty="0">
                <a:solidFill>
                  <a:schemeClr val="accent1">
                    <a:lumMod val="75000"/>
                  </a:schemeClr>
                </a:solidFill>
                <a:latin typeface="+mj-lt"/>
                <a:ea typeface="+mj-ea"/>
                <a:cs typeface="+mj-cs"/>
              </a:rPr>
              <a:t>الإعجاز في القرآن والسنة</a:t>
            </a:r>
            <a:r>
              <a:rPr lang="ar-MA" sz="4000" b="1" dirty="0">
                <a:solidFill>
                  <a:schemeClr val="accent1">
                    <a:lumMod val="75000"/>
                  </a:schemeClr>
                </a:solidFill>
                <a:latin typeface="+mj-lt"/>
                <a:ea typeface="+mj-ea"/>
                <a:cs typeface="+mj-cs"/>
              </a:rPr>
              <a:t> مادة علمية متحركة</a:t>
            </a:r>
          </a:p>
        </p:txBody>
      </p:sp>
    </p:spTree>
    <p:extLst>
      <p:ext uri="{BB962C8B-B14F-4D97-AF65-F5344CB8AC3E}">
        <p14:creationId xmlns:p14="http://schemas.microsoft.com/office/powerpoint/2010/main" val="185529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Ã©sultat de recherche d'images pour &quot;fon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0"/>
            <a:ext cx="12192000" cy="68486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ÙØ§ ÙØªÙÙØ± ÙØµ Ø¨Ø¯ÙÙ ØªÙÙØ§Ø¦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41" y="2046742"/>
            <a:ext cx="5404478" cy="45521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073" y="3265078"/>
            <a:ext cx="4599709" cy="294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7412181" y="1475668"/>
            <a:ext cx="4239491" cy="1534309"/>
          </a:xfrm>
          <a:prstGeom prst="rect">
            <a:avLst/>
          </a:prstGeom>
          <a:noFill/>
        </p:spPr>
        <p:txBody>
          <a:bodyPr wrap="square" lIns="56430" tIns="28215" rIns="56430" bIns="28215" rtlCol="0">
            <a:spAutoFit/>
          </a:bodyPr>
          <a:lstStyle/>
          <a:p>
            <a:pPr algn="r" rtl="1"/>
            <a:r>
              <a:rPr lang="ar-SA" sz="4800" b="1" dirty="0">
                <a:solidFill>
                  <a:srgbClr val="FFFF00"/>
                </a:solidFill>
              </a:rPr>
              <a:t>على عهد رسول الله صلى الله عليه وسلم</a:t>
            </a:r>
            <a:endParaRPr lang="fr-FR" sz="4800" b="1" dirty="0">
              <a:solidFill>
                <a:srgbClr val="FFFF00"/>
              </a:solidFill>
            </a:endParaRPr>
          </a:p>
        </p:txBody>
      </p:sp>
      <p:sp>
        <p:nvSpPr>
          <p:cNvPr id="7" name="ZoneTexte 6"/>
          <p:cNvSpPr txBox="1"/>
          <p:nvPr/>
        </p:nvSpPr>
        <p:spPr>
          <a:xfrm>
            <a:off x="1785833" y="885307"/>
            <a:ext cx="3130961" cy="1072644"/>
          </a:xfrm>
          <a:prstGeom prst="rect">
            <a:avLst/>
          </a:prstGeom>
          <a:noFill/>
        </p:spPr>
        <p:txBody>
          <a:bodyPr wrap="square" lIns="56430" tIns="28215" rIns="56430" bIns="28215" rtlCol="0">
            <a:spAutoFit/>
          </a:bodyPr>
          <a:lstStyle/>
          <a:p>
            <a:pPr algn="ctr"/>
            <a:r>
              <a:rPr lang="ar-SA" sz="6600" b="1" dirty="0">
                <a:solidFill>
                  <a:srgbClr val="FFFF00"/>
                </a:solidFill>
              </a:rPr>
              <a:t>في زماننا</a:t>
            </a:r>
            <a:endParaRPr lang="fr-FR" sz="6600" b="1" dirty="0">
              <a:solidFill>
                <a:srgbClr val="FFFF00"/>
              </a:solidFill>
            </a:endParaRPr>
          </a:p>
        </p:txBody>
      </p:sp>
      <p:sp>
        <p:nvSpPr>
          <p:cNvPr id="8" name="Rectangle 7">
            <a:extLst>
              <a:ext uri="{FF2B5EF4-FFF2-40B4-BE49-F238E27FC236}">
                <a16:creationId xmlns:a16="http://schemas.microsoft.com/office/drawing/2014/main" id="{036B1440-6771-4039-B7C0-466FFBC15A22}"/>
              </a:ext>
            </a:extLst>
          </p:cNvPr>
          <p:cNvSpPr/>
          <p:nvPr/>
        </p:nvSpPr>
        <p:spPr>
          <a:xfrm>
            <a:off x="2005084" y="177421"/>
            <a:ext cx="7691529" cy="707886"/>
          </a:xfrm>
          <a:prstGeom prst="rect">
            <a:avLst/>
          </a:prstGeom>
        </p:spPr>
        <p:txBody>
          <a:bodyPr wrap="none">
            <a:spAutoFit/>
          </a:bodyPr>
          <a:lstStyle/>
          <a:p>
            <a:r>
              <a:rPr lang="ar-SA" sz="4000" b="1" dirty="0">
                <a:solidFill>
                  <a:schemeClr val="bg1"/>
                </a:solidFill>
                <a:latin typeface="+mj-lt"/>
                <a:ea typeface="+mj-ea"/>
                <a:cs typeface="+mj-cs"/>
              </a:rPr>
              <a:t>الإعجاز في القرآن والسنة</a:t>
            </a:r>
            <a:r>
              <a:rPr lang="ar-MA" sz="4000" b="1" dirty="0">
                <a:solidFill>
                  <a:schemeClr val="bg1"/>
                </a:solidFill>
                <a:latin typeface="+mj-lt"/>
                <a:ea typeface="+mj-ea"/>
                <a:cs typeface="+mj-cs"/>
              </a:rPr>
              <a:t> مادة علمية متحركة</a:t>
            </a:r>
          </a:p>
        </p:txBody>
      </p:sp>
    </p:spTree>
    <p:extLst>
      <p:ext uri="{BB962C8B-B14F-4D97-AF65-F5344CB8AC3E}">
        <p14:creationId xmlns:p14="http://schemas.microsoft.com/office/powerpoint/2010/main" val="407906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photo description available.">
            <a:extLst>
              <a:ext uri="{FF2B5EF4-FFF2-40B4-BE49-F238E27FC236}">
                <a16:creationId xmlns:a16="http://schemas.microsoft.com/office/drawing/2014/main" id="{3F40236C-2FDB-4BD8-AD6C-FEAD5D840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9552"/>
            <a:ext cx="12191999" cy="49753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D239535-F494-48C0-B7E0-F92DD5489C92}"/>
              </a:ext>
            </a:extLst>
          </p:cNvPr>
          <p:cNvSpPr/>
          <p:nvPr/>
        </p:nvSpPr>
        <p:spPr>
          <a:xfrm>
            <a:off x="2005084" y="177421"/>
            <a:ext cx="7691529" cy="707886"/>
          </a:xfrm>
          <a:prstGeom prst="rect">
            <a:avLst/>
          </a:prstGeom>
        </p:spPr>
        <p:txBody>
          <a:bodyPr wrap="none">
            <a:spAutoFit/>
          </a:bodyPr>
          <a:lstStyle/>
          <a:p>
            <a:r>
              <a:rPr lang="ar-SA" sz="4000" b="1" dirty="0">
                <a:solidFill>
                  <a:schemeClr val="accent1">
                    <a:lumMod val="75000"/>
                  </a:schemeClr>
                </a:solidFill>
                <a:latin typeface="+mj-lt"/>
                <a:ea typeface="+mj-ea"/>
                <a:cs typeface="+mj-cs"/>
              </a:rPr>
              <a:t>الإعجاز في القرآن والسنة</a:t>
            </a:r>
            <a:r>
              <a:rPr lang="ar-MA" sz="4000" b="1" dirty="0">
                <a:solidFill>
                  <a:schemeClr val="accent1">
                    <a:lumMod val="75000"/>
                  </a:schemeClr>
                </a:solidFill>
                <a:latin typeface="+mj-lt"/>
                <a:ea typeface="+mj-ea"/>
                <a:cs typeface="+mj-cs"/>
              </a:rPr>
              <a:t> مادة علمية متحركة</a:t>
            </a:r>
          </a:p>
        </p:txBody>
      </p:sp>
      <p:sp>
        <p:nvSpPr>
          <p:cNvPr id="7" name="Rectangle 6">
            <a:extLst>
              <a:ext uri="{FF2B5EF4-FFF2-40B4-BE49-F238E27FC236}">
                <a16:creationId xmlns:a16="http://schemas.microsoft.com/office/drawing/2014/main" id="{F46936D2-0666-4605-AEEE-F2E095EE1986}"/>
              </a:ext>
            </a:extLst>
          </p:cNvPr>
          <p:cNvSpPr/>
          <p:nvPr/>
        </p:nvSpPr>
        <p:spPr>
          <a:xfrm>
            <a:off x="-634112" y="6211669"/>
            <a:ext cx="13463008" cy="646331"/>
          </a:xfrm>
          <a:prstGeom prst="rect">
            <a:avLst/>
          </a:prstGeom>
          <a:solidFill>
            <a:schemeClr val="accent2"/>
          </a:solidFill>
        </p:spPr>
        <p:txBody>
          <a:bodyPr wrap="square">
            <a:spAutoFit/>
          </a:bodyPr>
          <a:lstStyle/>
          <a:p>
            <a:pPr algn="ctr"/>
            <a:r>
              <a:rPr lang="ar-MA" sz="3600" b="1" dirty="0">
                <a:solidFill>
                  <a:schemeClr val="accent1">
                    <a:lumMod val="75000"/>
                  </a:schemeClr>
                </a:solidFill>
              </a:rPr>
              <a:t>لكن منها الثابت والمتغير</a:t>
            </a:r>
            <a:endParaRPr lang="fr-FR" sz="3600" b="1" dirty="0">
              <a:solidFill>
                <a:schemeClr val="accent1">
                  <a:lumMod val="75000"/>
                </a:schemeClr>
              </a:solidFill>
            </a:endParaRPr>
          </a:p>
        </p:txBody>
      </p:sp>
    </p:spTree>
    <p:extLst>
      <p:ext uri="{BB962C8B-B14F-4D97-AF65-F5344CB8AC3E}">
        <p14:creationId xmlns:p14="http://schemas.microsoft.com/office/powerpoint/2010/main" val="210101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Ã©sultat de recherche d'images pour &quot;fond&quot;">
            <a:extLst>
              <a:ext uri="{FF2B5EF4-FFF2-40B4-BE49-F238E27FC236}">
                <a16:creationId xmlns:a16="http://schemas.microsoft.com/office/drawing/2014/main" id="{AC239666-7100-46C5-BF84-6C51A4D37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0"/>
            <a:ext cx="12192000" cy="684864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72278" y="3789776"/>
            <a:ext cx="2912165" cy="1325563"/>
          </a:xfrm>
        </p:spPr>
        <p:txBody>
          <a:bodyPr>
            <a:normAutofit fontScale="90000"/>
          </a:bodyPr>
          <a:lstStyle/>
          <a:p>
            <a:pPr algn="ctr" rtl="1"/>
            <a:r>
              <a:rPr lang="ar-MA" dirty="0">
                <a:solidFill>
                  <a:srgbClr val="FFFF00"/>
                </a:solidFill>
              </a:rPr>
              <a:t>العظام ثم اللحم</a:t>
            </a:r>
            <a:br>
              <a:rPr lang="ar-MA" dirty="0">
                <a:solidFill>
                  <a:srgbClr val="FFFF00"/>
                </a:solidFill>
              </a:rPr>
            </a:br>
            <a:r>
              <a:rPr lang="ar-MA" dirty="0">
                <a:solidFill>
                  <a:srgbClr val="FFFF00"/>
                </a:solidFill>
              </a:rPr>
              <a:t>حقيقة ثابتة لن تتغير</a:t>
            </a:r>
            <a:endParaRPr lang="fr-FR" dirty="0">
              <a:solidFill>
                <a:srgbClr val="FFFF00"/>
              </a:solidFill>
            </a:endParaRPr>
          </a:p>
        </p:txBody>
      </p:sp>
      <p:pic>
        <p:nvPicPr>
          <p:cNvPr id="4" name="Image 3" descr="https://upload.wikimedia.org/wikipedia/commons/2/22/Diff%C3%A9renciation_des_somites_en_dermatome%2C_scl%C3%A9rotome_et_myotome.jpg"/>
          <p:cNvPicPr/>
          <p:nvPr/>
        </p:nvPicPr>
        <p:blipFill>
          <a:blip r:embed="rId3"/>
          <a:srcRect/>
          <a:stretch>
            <a:fillRect/>
          </a:stretch>
        </p:blipFill>
        <p:spPr bwMode="auto">
          <a:xfrm>
            <a:off x="3256721" y="1986922"/>
            <a:ext cx="8083826" cy="4333461"/>
          </a:xfrm>
          <a:prstGeom prst="rect">
            <a:avLst/>
          </a:prstGeom>
          <a:ln w="76200">
            <a:solidFill>
              <a:schemeClr val="accent1"/>
            </a:solidFill>
          </a:ln>
        </p:spPr>
      </p:pic>
      <p:sp>
        <p:nvSpPr>
          <p:cNvPr id="7" name="Titre 1">
            <a:extLst>
              <a:ext uri="{FF2B5EF4-FFF2-40B4-BE49-F238E27FC236}">
                <a16:creationId xmlns:a16="http://schemas.microsoft.com/office/drawing/2014/main" id="{810E7381-8271-4E62-A912-4DA856F2AB57}"/>
              </a:ext>
            </a:extLst>
          </p:cNvPr>
          <p:cNvSpPr txBox="1">
            <a:spLocks/>
          </p:cNvSpPr>
          <p:nvPr/>
        </p:nvSpPr>
        <p:spPr>
          <a:xfrm>
            <a:off x="0" y="0"/>
            <a:ext cx="12192000" cy="1450478"/>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MA" dirty="0"/>
              <a:t>تغير العلم خلال القرون الماضية ولم تتغير فيها الحقائق القرآنية</a:t>
            </a:r>
            <a:endParaRPr lang="fr-FR" dirty="0"/>
          </a:p>
        </p:txBody>
      </p:sp>
      <p:sp>
        <p:nvSpPr>
          <p:cNvPr id="8" name="Rectangle 7">
            <a:extLst>
              <a:ext uri="{FF2B5EF4-FFF2-40B4-BE49-F238E27FC236}">
                <a16:creationId xmlns:a16="http://schemas.microsoft.com/office/drawing/2014/main" id="{4F6437A0-EB30-4D35-824D-91F19A70EA6E}"/>
              </a:ext>
            </a:extLst>
          </p:cNvPr>
          <p:cNvSpPr/>
          <p:nvPr/>
        </p:nvSpPr>
        <p:spPr>
          <a:xfrm>
            <a:off x="1391478" y="828081"/>
            <a:ext cx="8481391" cy="769441"/>
          </a:xfrm>
          <a:prstGeom prst="rect">
            <a:avLst/>
          </a:prstGeom>
        </p:spPr>
        <p:txBody>
          <a:bodyPr wrap="square">
            <a:spAutoFit/>
          </a:bodyPr>
          <a:lstStyle/>
          <a:p>
            <a:pPr algn="ctr" rtl="1"/>
            <a:r>
              <a:rPr lang="ar-MA" altLang="fr-FR" sz="4400" b="1" dirty="0">
                <a:solidFill>
                  <a:schemeClr val="bg1"/>
                </a:solidFill>
              </a:rPr>
              <a:t>علم الأجنة: </a:t>
            </a:r>
            <a:r>
              <a:rPr lang="ar-MA" sz="4400" dirty="0">
                <a:solidFill>
                  <a:schemeClr val="bg1"/>
                </a:solidFill>
              </a:rPr>
              <a:t>مفاهيم قرآنية ثابتة</a:t>
            </a:r>
            <a:endParaRPr lang="fr-FR" sz="4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C1AFB1-E861-45FA-8290-869BAF0884A3}"/>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5C504B83-627D-4843-A141-B98851AE45F5}"/>
              </a:ext>
            </a:extLst>
          </p:cNvPr>
          <p:cNvPicPr>
            <a:picLocks noChangeAspect="1"/>
          </p:cNvPicPr>
          <p:nvPr/>
        </p:nvPicPr>
        <p:blipFill>
          <a:blip r:embed="rId2"/>
          <a:stretch>
            <a:fillRect/>
          </a:stretch>
        </p:blipFill>
        <p:spPr>
          <a:xfrm>
            <a:off x="0" y="1450478"/>
            <a:ext cx="12192000" cy="5407522"/>
          </a:xfrm>
          <a:prstGeom prst="rect">
            <a:avLst/>
          </a:prstGeom>
        </p:spPr>
      </p:pic>
      <p:sp>
        <p:nvSpPr>
          <p:cNvPr id="8" name="Titre 1">
            <a:extLst>
              <a:ext uri="{FF2B5EF4-FFF2-40B4-BE49-F238E27FC236}">
                <a16:creationId xmlns:a16="http://schemas.microsoft.com/office/drawing/2014/main" id="{0B481199-1157-4C17-A6EB-FF8927B0C275}"/>
              </a:ext>
            </a:extLst>
          </p:cNvPr>
          <p:cNvSpPr txBox="1">
            <a:spLocks/>
          </p:cNvSpPr>
          <p:nvPr/>
        </p:nvSpPr>
        <p:spPr>
          <a:xfrm>
            <a:off x="0" y="0"/>
            <a:ext cx="12192000" cy="1450478"/>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MA" dirty="0"/>
              <a:t>تغير العلم خلال القرون الماضية ولم تتغير فيها الحقائق القرآنية</a:t>
            </a:r>
            <a:endParaRPr lang="fr-FR" dirty="0"/>
          </a:p>
        </p:txBody>
      </p:sp>
      <p:sp>
        <p:nvSpPr>
          <p:cNvPr id="9" name="Rectangle 8">
            <a:extLst>
              <a:ext uri="{FF2B5EF4-FFF2-40B4-BE49-F238E27FC236}">
                <a16:creationId xmlns:a16="http://schemas.microsoft.com/office/drawing/2014/main" id="{3B22BD05-2419-436A-B0E7-24F8FB9904F9}"/>
              </a:ext>
            </a:extLst>
          </p:cNvPr>
          <p:cNvSpPr/>
          <p:nvPr/>
        </p:nvSpPr>
        <p:spPr>
          <a:xfrm>
            <a:off x="1073426" y="769897"/>
            <a:ext cx="8481391" cy="769441"/>
          </a:xfrm>
          <a:prstGeom prst="rect">
            <a:avLst/>
          </a:prstGeom>
        </p:spPr>
        <p:txBody>
          <a:bodyPr wrap="square">
            <a:spAutoFit/>
          </a:bodyPr>
          <a:lstStyle/>
          <a:p>
            <a:pPr algn="ctr" rtl="1"/>
            <a:r>
              <a:rPr lang="ar-MA" altLang="fr-FR" sz="4400" b="1" dirty="0">
                <a:solidFill>
                  <a:schemeClr val="bg1"/>
                </a:solidFill>
              </a:rPr>
              <a:t>علم الأجنة: </a:t>
            </a:r>
            <a:r>
              <a:rPr lang="ar-MA" sz="4400" dirty="0">
                <a:solidFill>
                  <a:schemeClr val="bg1"/>
                </a:solidFill>
              </a:rPr>
              <a:t>مفاهيم قرآنية ثابتة</a:t>
            </a:r>
            <a:endParaRPr lang="fr-FR" sz="4400" dirty="0">
              <a:solidFill>
                <a:schemeClr val="bg1"/>
              </a:solidFill>
            </a:endParaRPr>
          </a:p>
        </p:txBody>
      </p:sp>
    </p:spTree>
    <p:extLst>
      <p:ext uri="{BB962C8B-B14F-4D97-AF65-F5344CB8AC3E}">
        <p14:creationId xmlns:p14="http://schemas.microsoft.com/office/powerpoint/2010/main" val="285437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62F146-049B-428B-801C-E28254809EA4}"/>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0C65C944-3C05-44BE-8618-381A85F9D96B}"/>
              </a:ext>
            </a:extLst>
          </p:cNvPr>
          <p:cNvPicPr>
            <a:picLocks noChangeAspect="1"/>
          </p:cNvPicPr>
          <p:nvPr/>
        </p:nvPicPr>
        <p:blipFill>
          <a:blip r:embed="rId2"/>
          <a:stretch>
            <a:fillRect/>
          </a:stretch>
        </p:blipFill>
        <p:spPr>
          <a:xfrm>
            <a:off x="0" y="1450478"/>
            <a:ext cx="12192000" cy="5407522"/>
          </a:xfrm>
          <a:prstGeom prst="rect">
            <a:avLst/>
          </a:prstGeom>
        </p:spPr>
      </p:pic>
      <p:sp>
        <p:nvSpPr>
          <p:cNvPr id="5" name="Titre 1">
            <a:extLst>
              <a:ext uri="{FF2B5EF4-FFF2-40B4-BE49-F238E27FC236}">
                <a16:creationId xmlns:a16="http://schemas.microsoft.com/office/drawing/2014/main" id="{9143693A-A4B7-4336-9D4C-0F4CD22C123A}"/>
              </a:ext>
            </a:extLst>
          </p:cNvPr>
          <p:cNvSpPr txBox="1">
            <a:spLocks/>
          </p:cNvSpPr>
          <p:nvPr/>
        </p:nvSpPr>
        <p:spPr>
          <a:xfrm>
            <a:off x="0" y="-220118"/>
            <a:ext cx="12192000" cy="1670596"/>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MA" dirty="0"/>
              <a:t>تغير العلم خلال القرون الماضية ولم تتغير فيها الحقائق القرآنية</a:t>
            </a:r>
            <a:endParaRPr lang="fr-FR" dirty="0"/>
          </a:p>
        </p:txBody>
      </p:sp>
      <p:sp>
        <p:nvSpPr>
          <p:cNvPr id="6" name="Rectangle 5">
            <a:extLst>
              <a:ext uri="{FF2B5EF4-FFF2-40B4-BE49-F238E27FC236}">
                <a16:creationId xmlns:a16="http://schemas.microsoft.com/office/drawing/2014/main" id="{4660D798-7C71-47EE-94EF-2FD9E3CF88E5}"/>
              </a:ext>
            </a:extLst>
          </p:cNvPr>
          <p:cNvSpPr/>
          <p:nvPr/>
        </p:nvSpPr>
        <p:spPr>
          <a:xfrm>
            <a:off x="1325217" y="759867"/>
            <a:ext cx="8481391" cy="769441"/>
          </a:xfrm>
          <a:prstGeom prst="rect">
            <a:avLst/>
          </a:prstGeom>
        </p:spPr>
        <p:txBody>
          <a:bodyPr wrap="square">
            <a:spAutoFit/>
          </a:bodyPr>
          <a:lstStyle/>
          <a:p>
            <a:pPr algn="ctr" rtl="1"/>
            <a:r>
              <a:rPr lang="ar-MA" altLang="fr-FR" sz="4400" b="1" dirty="0">
                <a:solidFill>
                  <a:schemeClr val="bg1"/>
                </a:solidFill>
              </a:rPr>
              <a:t>علم الأجنة: </a:t>
            </a:r>
            <a:r>
              <a:rPr lang="ar-MA" sz="4400" dirty="0">
                <a:solidFill>
                  <a:schemeClr val="bg1"/>
                </a:solidFill>
              </a:rPr>
              <a:t>مفاهيم قرآنية ثابتة</a:t>
            </a:r>
            <a:endParaRPr lang="fr-FR" sz="4400" dirty="0">
              <a:solidFill>
                <a:schemeClr val="bg1"/>
              </a:solidFill>
            </a:endParaRPr>
          </a:p>
        </p:txBody>
      </p:sp>
    </p:spTree>
    <p:extLst>
      <p:ext uri="{BB962C8B-B14F-4D97-AF65-F5344CB8AC3E}">
        <p14:creationId xmlns:p14="http://schemas.microsoft.com/office/powerpoint/2010/main" val="34950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CF229D-66E9-4A32-9407-1CCBCFA6EBCC}"/>
              </a:ext>
            </a:extLst>
          </p:cNvPr>
          <p:cNvPicPr>
            <a:picLocks noChangeAspect="1"/>
          </p:cNvPicPr>
          <p:nvPr/>
        </p:nvPicPr>
        <p:blipFill>
          <a:blip r:embed="rId2"/>
          <a:stretch>
            <a:fillRect/>
          </a:stretch>
        </p:blipFill>
        <p:spPr>
          <a:xfrm>
            <a:off x="0" y="1285874"/>
            <a:ext cx="12192000" cy="5572125"/>
          </a:xfrm>
          <a:prstGeom prst="rect">
            <a:avLst/>
          </a:prstGeom>
        </p:spPr>
      </p:pic>
      <p:sp>
        <p:nvSpPr>
          <p:cNvPr id="5" name="Titre 1">
            <a:extLst>
              <a:ext uri="{FF2B5EF4-FFF2-40B4-BE49-F238E27FC236}">
                <a16:creationId xmlns:a16="http://schemas.microsoft.com/office/drawing/2014/main" id="{4B494283-C2CE-4418-ABF8-6437BFF90C3B}"/>
              </a:ext>
            </a:extLst>
          </p:cNvPr>
          <p:cNvSpPr txBox="1">
            <a:spLocks/>
          </p:cNvSpPr>
          <p:nvPr/>
        </p:nvSpPr>
        <p:spPr>
          <a:xfrm>
            <a:off x="0" y="0"/>
            <a:ext cx="12192000" cy="1450478"/>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MA" dirty="0"/>
              <a:t>تغير العلم خلال القرون الماضية ولم تتغير فيها الحقائق القرآنية</a:t>
            </a:r>
            <a:endParaRPr lang="fr-FR" dirty="0"/>
          </a:p>
        </p:txBody>
      </p:sp>
      <p:sp>
        <p:nvSpPr>
          <p:cNvPr id="6" name="Rectangle 5">
            <a:extLst>
              <a:ext uri="{FF2B5EF4-FFF2-40B4-BE49-F238E27FC236}">
                <a16:creationId xmlns:a16="http://schemas.microsoft.com/office/drawing/2014/main" id="{D5A3CA14-2D5C-480B-8A6C-35841F459E97}"/>
              </a:ext>
            </a:extLst>
          </p:cNvPr>
          <p:cNvSpPr/>
          <p:nvPr/>
        </p:nvSpPr>
        <p:spPr>
          <a:xfrm>
            <a:off x="1325217" y="759867"/>
            <a:ext cx="8481391" cy="769441"/>
          </a:xfrm>
          <a:prstGeom prst="rect">
            <a:avLst/>
          </a:prstGeom>
        </p:spPr>
        <p:txBody>
          <a:bodyPr wrap="square">
            <a:spAutoFit/>
          </a:bodyPr>
          <a:lstStyle/>
          <a:p>
            <a:pPr algn="ctr" rtl="1"/>
            <a:r>
              <a:rPr lang="ar-MA" altLang="fr-FR" sz="4400" b="1" dirty="0">
                <a:solidFill>
                  <a:schemeClr val="bg1"/>
                </a:solidFill>
              </a:rPr>
              <a:t>علم الأجنة: </a:t>
            </a:r>
            <a:r>
              <a:rPr lang="ar-MA" sz="4400" dirty="0">
                <a:solidFill>
                  <a:schemeClr val="bg1"/>
                </a:solidFill>
              </a:rPr>
              <a:t>مفاهيم قرآنية ثابتة</a:t>
            </a:r>
            <a:endParaRPr lang="fr-FR" sz="4400" dirty="0">
              <a:solidFill>
                <a:schemeClr val="bg1"/>
              </a:solidFill>
            </a:endParaRPr>
          </a:p>
        </p:txBody>
      </p:sp>
    </p:spTree>
    <p:extLst>
      <p:ext uri="{BB962C8B-B14F-4D97-AF65-F5344CB8AC3E}">
        <p14:creationId xmlns:p14="http://schemas.microsoft.com/office/powerpoint/2010/main" val="59715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Ã©sultat de recherche d'images pour &quot;fond&quot;">
            <a:extLst>
              <a:ext uri="{FF2B5EF4-FFF2-40B4-BE49-F238E27FC236}">
                <a16:creationId xmlns:a16="http://schemas.microsoft.com/office/drawing/2014/main" id="{EA74229F-7CFC-42A4-AD04-539EC04B5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59"/>
            <a:ext cx="12192000" cy="684864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435770" y="1173731"/>
            <a:ext cx="8781085" cy="1143000"/>
          </a:xfrm>
        </p:spPr>
        <p:txBody>
          <a:bodyPr>
            <a:noAutofit/>
          </a:bodyPr>
          <a:lstStyle/>
          <a:p>
            <a:r>
              <a:rPr lang="ar-MA" sz="2177" dirty="0">
                <a:latin typeface="Arial Unicode MS" pitchFamily="34" charset="-128"/>
                <a:ea typeface="Arial Unicode MS" pitchFamily="34" charset="-128"/>
                <a:cs typeface="Arial Unicode MS" pitchFamily="34" charset="-128"/>
              </a:rPr>
              <a:t>قُتِلَ الْإِنْسَانُ مَا أَكْفَرَهُ (17) مِنْ أَيِّ شَيْءٍ خَلَقَهُ (18) </a:t>
            </a:r>
            <a:r>
              <a:rPr lang="ar-MA" sz="2177" b="1" u="sng" dirty="0">
                <a:latin typeface="Arial Unicode MS" pitchFamily="34" charset="-128"/>
                <a:ea typeface="Arial Unicode MS" pitchFamily="34" charset="-128"/>
                <a:cs typeface="Arial Unicode MS" pitchFamily="34" charset="-128"/>
              </a:rPr>
              <a:t>مِنْ نُطْفَةٍ خَلَقَهُ فَقَدَّرَهُ</a:t>
            </a:r>
            <a:r>
              <a:rPr lang="ar-MA" sz="2177" dirty="0">
                <a:latin typeface="Arial Unicode MS" pitchFamily="34" charset="-128"/>
                <a:ea typeface="Arial Unicode MS" pitchFamily="34" charset="-128"/>
                <a:cs typeface="Arial Unicode MS" pitchFamily="34" charset="-128"/>
              </a:rPr>
              <a:t> (19)</a:t>
            </a:r>
            <a:r>
              <a:rPr lang="ar-MA" sz="2177" u="sng" dirty="0">
                <a:latin typeface="Arial Unicode MS" pitchFamily="34" charset="-128"/>
                <a:ea typeface="Arial Unicode MS" pitchFamily="34" charset="-128"/>
                <a:cs typeface="Arial Unicode MS" pitchFamily="34" charset="-128"/>
                <a:hlinkClick r:id="rId3">
                  <a:extLst>
                    <a:ext uri="{A12FA001-AC4F-418D-AE19-62706E023703}">
                      <ahyp:hlinkClr xmlns:ahyp="http://schemas.microsoft.com/office/drawing/2018/hyperlinkcolor" val="tx"/>
                    </a:ext>
                  </a:extLst>
                </a:hlinkClick>
              </a:rPr>
              <a:t> س عبس</a:t>
            </a:r>
            <a:endParaRPr lang="fr-FR" sz="2177" dirty="0">
              <a:latin typeface="Arial Unicode MS" pitchFamily="34" charset="-128"/>
              <a:ea typeface="Arial Unicode MS" pitchFamily="34" charset="-128"/>
              <a:cs typeface="Arial Unicode MS" pitchFamily="34" charset="-128"/>
            </a:endParaRPr>
          </a:p>
        </p:txBody>
      </p:sp>
      <p:sp>
        <p:nvSpPr>
          <p:cNvPr id="4" name="Titre 1"/>
          <p:cNvSpPr txBox="1">
            <a:spLocks/>
          </p:cNvSpPr>
          <p:nvPr/>
        </p:nvSpPr>
        <p:spPr>
          <a:xfrm>
            <a:off x="294861" y="4252749"/>
            <a:ext cx="5433392" cy="2243697"/>
          </a:xfrm>
          <a:prstGeom prst="rect">
            <a:avLst/>
          </a:prstGeom>
        </p:spPr>
        <p:txBody>
          <a:bodyPr vert="horz" lIns="67179" tIns="33589" rIns="67179" bIns="33589" rtlCol="0" anchor="ctr">
            <a:normAutofit fontScale="97500"/>
          </a:bodyPr>
          <a:lstStyle>
            <a:lvl1pPr algn="ctr" defTabSz="2962565" rtl="0" eaLnBrk="1" latinLnBrk="0" hangingPunct="1">
              <a:spcBef>
                <a:spcPct val="0"/>
              </a:spcBef>
              <a:buNone/>
              <a:defRPr sz="14300" kern="1200">
                <a:solidFill>
                  <a:schemeClr val="tx1"/>
                </a:solidFill>
                <a:latin typeface="+mj-lt"/>
                <a:ea typeface="+mj-ea"/>
                <a:cs typeface="+mj-cs"/>
              </a:defRPr>
            </a:lvl1pPr>
          </a:lstStyle>
          <a:p>
            <a:pPr rtl="1"/>
            <a:r>
              <a:rPr lang="ar-MA" sz="3243" b="1" dirty="0">
                <a:solidFill>
                  <a:schemeClr val="bg1"/>
                </a:solidFill>
              </a:rPr>
              <a:t>وجه الإعجاز:</a:t>
            </a:r>
            <a:br>
              <a:rPr lang="fr-FR" sz="3243" b="1" dirty="0">
                <a:solidFill>
                  <a:schemeClr val="bg1"/>
                </a:solidFill>
              </a:rPr>
            </a:br>
            <a:r>
              <a:rPr lang="ar-SA" sz="3243" b="1" dirty="0">
                <a:solidFill>
                  <a:schemeClr val="bg1"/>
                </a:solidFill>
              </a:rPr>
              <a:t> </a:t>
            </a:r>
            <a:r>
              <a:rPr lang="ar-MA" sz="3243" b="1" dirty="0">
                <a:solidFill>
                  <a:schemeClr val="bg1"/>
                </a:solidFill>
              </a:rPr>
              <a:t>استعمال حرف الفاء للدلالة على الفورية</a:t>
            </a:r>
          </a:p>
          <a:p>
            <a:pPr rtl="1"/>
            <a:r>
              <a:rPr lang="ar-MA" sz="3243" b="1" dirty="0">
                <a:solidFill>
                  <a:schemeClr val="bg1"/>
                </a:solidFill>
              </a:rPr>
              <a:t>وهو قانون ثابت في التوالد</a:t>
            </a:r>
          </a:p>
          <a:p>
            <a:pPr rtl="1"/>
            <a:r>
              <a:rPr lang="ar-MA" sz="3243" b="1" dirty="0">
                <a:solidFill>
                  <a:schemeClr val="bg1"/>
                </a:solidFill>
              </a:rPr>
              <a:t>لم تغيره الاكتشافات العلمية</a:t>
            </a:r>
            <a:endParaRPr lang="fr-FR" sz="3243" dirty="0">
              <a:solidFill>
                <a:schemeClr val="bg1"/>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770" y="2098501"/>
            <a:ext cx="3205916" cy="2024728"/>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3689" y="3255016"/>
            <a:ext cx="5603676" cy="3384323"/>
          </a:xfrm>
          <a:prstGeom prst="rect">
            <a:avLst/>
          </a:prstGeom>
        </p:spPr>
      </p:pic>
      <p:sp>
        <p:nvSpPr>
          <p:cNvPr id="8" name="Titre 1">
            <a:extLst>
              <a:ext uri="{FF2B5EF4-FFF2-40B4-BE49-F238E27FC236}">
                <a16:creationId xmlns:a16="http://schemas.microsoft.com/office/drawing/2014/main" id="{808F2987-5A6E-40DE-B4FA-7AB6552C1D76}"/>
              </a:ext>
            </a:extLst>
          </p:cNvPr>
          <p:cNvSpPr txBox="1">
            <a:spLocks/>
          </p:cNvSpPr>
          <p:nvPr/>
        </p:nvSpPr>
        <p:spPr>
          <a:xfrm>
            <a:off x="467789" y="123742"/>
            <a:ext cx="11353800"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MA" dirty="0"/>
              <a:t>تغير العلم خلال القرون الماضية ولم تتغير فيها الحقائق القرآنية</a:t>
            </a:r>
            <a:endParaRPr lang="fr-FR" dirty="0"/>
          </a:p>
        </p:txBody>
      </p:sp>
      <p:sp>
        <p:nvSpPr>
          <p:cNvPr id="9" name="Rectangle 8">
            <a:extLst>
              <a:ext uri="{FF2B5EF4-FFF2-40B4-BE49-F238E27FC236}">
                <a16:creationId xmlns:a16="http://schemas.microsoft.com/office/drawing/2014/main" id="{29221421-A76C-442F-9E16-2B8DB6F984F5}"/>
              </a:ext>
            </a:extLst>
          </p:cNvPr>
          <p:cNvSpPr/>
          <p:nvPr/>
        </p:nvSpPr>
        <p:spPr>
          <a:xfrm>
            <a:off x="7142353" y="1664315"/>
            <a:ext cx="4160195" cy="1446550"/>
          </a:xfrm>
          <a:prstGeom prst="rect">
            <a:avLst/>
          </a:prstGeom>
        </p:spPr>
        <p:txBody>
          <a:bodyPr wrap="square">
            <a:spAutoFit/>
          </a:bodyPr>
          <a:lstStyle/>
          <a:p>
            <a:pPr algn="ctr" rtl="1"/>
            <a:r>
              <a:rPr lang="ar-MA" altLang="fr-FR" sz="4400" b="1" dirty="0">
                <a:solidFill>
                  <a:schemeClr val="bg1"/>
                </a:solidFill>
              </a:rPr>
              <a:t>علم الأجنة</a:t>
            </a:r>
          </a:p>
          <a:p>
            <a:pPr algn="ctr" rtl="1"/>
            <a:r>
              <a:rPr lang="ar-MA" sz="4400" dirty="0">
                <a:solidFill>
                  <a:schemeClr val="bg1"/>
                </a:solidFill>
              </a:rPr>
              <a:t>مفاهيم قرآنية ثابتة</a:t>
            </a:r>
            <a:endParaRPr lang="fr-FR" sz="4400" dirty="0">
              <a:solidFill>
                <a:schemeClr val="bg1"/>
              </a:solidFill>
            </a:endParaRPr>
          </a:p>
        </p:txBody>
      </p:sp>
    </p:spTree>
    <p:extLst>
      <p:ext uri="{BB962C8B-B14F-4D97-AF65-F5344CB8AC3E}">
        <p14:creationId xmlns:p14="http://schemas.microsoft.com/office/powerpoint/2010/main" val="1420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964" y="4398567"/>
            <a:ext cx="1608393" cy="1517689"/>
          </a:xfrm>
          <a:prstGeom prst="rect">
            <a:avLst/>
          </a:prstGeom>
          <a:ln w="76200">
            <a:solidFill>
              <a:srgbClr val="FFFF00"/>
            </a:solidFill>
          </a:ln>
        </p:spPr>
      </p:pic>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403" y="5001396"/>
            <a:ext cx="1681837" cy="1500027"/>
          </a:xfrm>
          <a:prstGeom prst="rect">
            <a:avLst/>
          </a:prstGeom>
          <a:ln w="76200">
            <a:solidFill>
              <a:srgbClr val="FFFF00"/>
            </a:solidFill>
          </a:ln>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958" y="3837149"/>
            <a:ext cx="1502257" cy="1500027"/>
          </a:xfrm>
          <a:prstGeom prst="rect">
            <a:avLst/>
          </a:prstGeom>
          <a:ln w="76200">
            <a:solidFill>
              <a:srgbClr val="FFFF00"/>
            </a:solidFill>
          </a:ln>
        </p:spPr>
      </p:pic>
      <p:sp>
        <p:nvSpPr>
          <p:cNvPr id="13" name="Rectangle 12"/>
          <p:cNvSpPr/>
          <p:nvPr/>
        </p:nvSpPr>
        <p:spPr>
          <a:xfrm>
            <a:off x="89199" y="224771"/>
            <a:ext cx="3932917" cy="1781578"/>
          </a:xfrm>
          <a:prstGeom prst="rect">
            <a:avLst/>
          </a:prstGeom>
        </p:spPr>
        <p:txBody>
          <a:bodyPr wrap="square">
            <a:spAutoFit/>
          </a:bodyPr>
          <a:lstStyle/>
          <a:p>
            <a:pPr algn="ctr" rtl="1"/>
            <a:r>
              <a:rPr lang="ar-MA" sz="3200" b="1" dirty="0"/>
              <a:t>والطواف في الكعبة الذي يقابله طواف في كل الكون</a:t>
            </a:r>
          </a:p>
          <a:p>
            <a:pPr algn="ctr" rtl="1"/>
            <a:r>
              <a:rPr lang="ar-MA" sz="2400" b="1" dirty="0">
                <a:solidFill>
                  <a:srgbClr val="FF0000"/>
                </a:solidFill>
              </a:rPr>
              <a:t>وهو قانون ثابت</a:t>
            </a:r>
            <a:endParaRPr lang="fr-FR" sz="2400" dirty="0">
              <a:solidFill>
                <a:srgbClr val="FF0000"/>
              </a:solidFill>
            </a:endParaRPr>
          </a:p>
          <a:p>
            <a:pPr algn="ctr" rtl="1"/>
            <a:r>
              <a:rPr lang="ar-MA" sz="2177" b="1" dirty="0"/>
              <a:t>و دليل الخالق الواحد سبحانه</a:t>
            </a:r>
            <a:endParaRPr lang="fr-FR" sz="2177"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4039" y="5127037"/>
            <a:ext cx="1919285" cy="1506192"/>
          </a:xfrm>
          <a:prstGeom prst="rect">
            <a:avLst/>
          </a:prstGeom>
          <a:ln w="76200">
            <a:solidFill>
              <a:schemeClr val="bg1"/>
            </a:solidFill>
          </a:ln>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99" y="4748965"/>
            <a:ext cx="1758884" cy="1884264"/>
          </a:xfrm>
          <a:prstGeom prst="rect">
            <a:avLst/>
          </a:prstGeom>
          <a:ln w="76200">
            <a:solidFill>
              <a:schemeClr val="bg1"/>
            </a:solidFill>
          </a:ln>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4367" y="2103259"/>
            <a:ext cx="1758885" cy="2898137"/>
          </a:xfrm>
          <a:prstGeom prst="rect">
            <a:avLst/>
          </a:prstGeom>
          <a:ln w="76200">
            <a:solidFill>
              <a:schemeClr val="bg1"/>
            </a:solidFill>
          </a:ln>
        </p:spPr>
      </p:pic>
      <p:pic>
        <p:nvPicPr>
          <p:cNvPr id="17" name="Imag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614" y="2109036"/>
            <a:ext cx="1919285" cy="2473130"/>
          </a:xfrm>
          <a:prstGeom prst="rect">
            <a:avLst/>
          </a:prstGeom>
          <a:ln w="76200">
            <a:solidFill>
              <a:schemeClr val="bg1"/>
            </a:solidFill>
          </a:ln>
        </p:spPr>
      </p:pic>
      <p:sp>
        <p:nvSpPr>
          <p:cNvPr id="18" name="Titre 1">
            <a:extLst>
              <a:ext uri="{FF2B5EF4-FFF2-40B4-BE49-F238E27FC236}">
                <a16:creationId xmlns:a16="http://schemas.microsoft.com/office/drawing/2014/main" id="{1742E966-BA81-4C0F-96C3-7010965B95C1}"/>
              </a:ext>
            </a:extLst>
          </p:cNvPr>
          <p:cNvSpPr txBox="1">
            <a:spLocks/>
          </p:cNvSpPr>
          <p:nvPr/>
        </p:nvSpPr>
        <p:spPr>
          <a:xfrm>
            <a:off x="7951756" y="-23118"/>
            <a:ext cx="3998803" cy="3511382"/>
          </a:xfrm>
          <a:prstGeom prst="rect">
            <a:avLst/>
          </a:prstGeom>
        </p:spPr>
        <p:txBody>
          <a:bodyPr vert="horz" lIns="67179" tIns="33589" rIns="67179" bIns="33589" rtlCol="0" anchor="ctr">
            <a:normAutofit fontScale="32500" lnSpcReduction="20000"/>
          </a:bodyPr>
          <a:lstStyle>
            <a:lvl1pPr algn="ctr" defTabSz="2962565" rtl="0" eaLnBrk="1" latinLnBrk="0" hangingPunct="1">
              <a:spcBef>
                <a:spcPct val="0"/>
              </a:spcBef>
              <a:buNone/>
              <a:defRPr sz="14300" kern="1200">
                <a:solidFill>
                  <a:schemeClr val="tx1"/>
                </a:solidFill>
                <a:latin typeface="+mj-lt"/>
                <a:ea typeface="+mj-ea"/>
                <a:cs typeface="+mj-cs"/>
              </a:defRPr>
            </a:lvl1pPr>
          </a:lstStyle>
          <a:p>
            <a:pPr rtl="1"/>
            <a:r>
              <a:rPr lang="ar-SA" sz="8500" b="1" dirty="0">
                <a:latin typeface="+mn-lt"/>
                <a:ea typeface="+mn-ea"/>
                <a:cs typeface="+mn-cs"/>
              </a:rPr>
              <a:t> </a:t>
            </a:r>
            <a:r>
              <a:rPr lang="ar-MA" sz="8500" b="1" dirty="0">
                <a:latin typeface="+mn-lt"/>
                <a:ea typeface="+mn-ea"/>
                <a:cs typeface="+mn-cs"/>
              </a:rPr>
              <a:t>جزيئة الأدن   </a:t>
            </a:r>
            <a:r>
              <a:rPr lang="fr-FR" sz="8500" b="1" dirty="0">
                <a:latin typeface="+mn-lt"/>
                <a:ea typeface="+mn-ea"/>
                <a:cs typeface="+mn-cs"/>
              </a:rPr>
              <a:t>ADN</a:t>
            </a:r>
            <a:r>
              <a:rPr lang="ar-MA" sz="8500" b="1" dirty="0">
                <a:latin typeface="+mn-lt"/>
                <a:ea typeface="+mn-ea"/>
                <a:cs typeface="+mn-cs"/>
              </a:rPr>
              <a:t> هي </a:t>
            </a:r>
            <a:r>
              <a:rPr lang="ar-SA" sz="8500" b="1" dirty="0">
                <a:latin typeface="+mn-lt"/>
                <a:ea typeface="+mn-ea"/>
                <a:cs typeface="+mn-cs"/>
              </a:rPr>
              <a:t>الجزء الأساسي من خلق وتصوير ذرية آدم في الأصلاب و في الأرحام</a:t>
            </a:r>
            <a:r>
              <a:rPr lang="ar-MA" sz="8500" b="1" dirty="0">
                <a:latin typeface="+mn-lt"/>
                <a:ea typeface="+mn-ea"/>
                <a:cs typeface="+mn-cs"/>
              </a:rPr>
              <a:t>، وخلق وتصوير كل الكائنات الحية</a:t>
            </a:r>
            <a:endParaRPr lang="fr-FR" sz="8500" b="1" dirty="0">
              <a:latin typeface="+mn-lt"/>
              <a:ea typeface="+mn-ea"/>
              <a:cs typeface="+mn-cs"/>
            </a:endParaRPr>
          </a:p>
          <a:p>
            <a:pPr rtl="1"/>
            <a:r>
              <a:rPr lang="ar-MA" sz="9800" b="1" dirty="0">
                <a:solidFill>
                  <a:srgbClr val="FF0000"/>
                </a:solidFill>
                <a:latin typeface="+mn-lt"/>
                <a:ea typeface="+mn-ea"/>
                <a:cs typeface="+mn-cs"/>
              </a:rPr>
              <a:t>وهو قانون ثابت في التوالد</a:t>
            </a:r>
          </a:p>
          <a:p>
            <a:pPr rtl="1"/>
            <a:r>
              <a:rPr lang="ar-MA" sz="9600" b="1" dirty="0"/>
              <a:t>ودليل الخالق الواحد سبحانه </a:t>
            </a:r>
            <a:endParaRPr lang="fr-FR" sz="9600" dirty="0"/>
          </a:p>
        </p:txBody>
      </p:sp>
      <p:sp>
        <p:nvSpPr>
          <p:cNvPr id="4" name="Rectangle 3">
            <a:extLst>
              <a:ext uri="{FF2B5EF4-FFF2-40B4-BE49-F238E27FC236}">
                <a16:creationId xmlns:a16="http://schemas.microsoft.com/office/drawing/2014/main" id="{B5B315F9-D59E-4237-8D55-CEC0BF78C61F}"/>
              </a:ext>
            </a:extLst>
          </p:cNvPr>
          <p:cNvSpPr/>
          <p:nvPr/>
        </p:nvSpPr>
        <p:spPr>
          <a:xfrm>
            <a:off x="4394664" y="209079"/>
            <a:ext cx="3328995" cy="3046988"/>
          </a:xfrm>
          <a:prstGeom prst="rect">
            <a:avLst/>
          </a:prstGeom>
        </p:spPr>
        <p:txBody>
          <a:bodyPr wrap="square">
            <a:spAutoFit/>
          </a:bodyPr>
          <a:lstStyle/>
          <a:p>
            <a:pPr algn="ctr"/>
            <a:r>
              <a:rPr lang="ar-MA" sz="3200" b="1" dirty="0"/>
              <a:t>البنية الخلوية الموحدة للكون</a:t>
            </a:r>
            <a:r>
              <a:rPr lang="ar-MA" sz="3200" b="1" dirty="0">
                <a:solidFill>
                  <a:srgbClr val="FF0000"/>
                </a:solidFill>
              </a:rPr>
              <a:t> </a:t>
            </a:r>
          </a:p>
          <a:p>
            <a:pPr algn="ctr"/>
            <a:r>
              <a:rPr lang="ar-MA" sz="3200" b="1" dirty="0">
                <a:solidFill>
                  <a:srgbClr val="FF0000"/>
                </a:solidFill>
              </a:rPr>
              <a:t>هي قانون ثابت في الكون كله</a:t>
            </a:r>
            <a:r>
              <a:rPr lang="ar-MA" sz="3200" b="1" dirty="0"/>
              <a:t> </a:t>
            </a:r>
          </a:p>
          <a:p>
            <a:pPr algn="ctr"/>
            <a:r>
              <a:rPr lang="ar-MA" sz="3200" b="1" dirty="0"/>
              <a:t>ودليل الخالق الواحد سبحانه </a:t>
            </a:r>
            <a:endParaRPr lang="fr-FR" sz="3200" dirty="0"/>
          </a:p>
        </p:txBody>
      </p:sp>
      <p:pic>
        <p:nvPicPr>
          <p:cNvPr id="8" name="Image 7">
            <a:extLst>
              <a:ext uri="{FF2B5EF4-FFF2-40B4-BE49-F238E27FC236}">
                <a16:creationId xmlns:a16="http://schemas.microsoft.com/office/drawing/2014/main" id="{137D6204-9E44-4E63-9F70-947FC69EC602}"/>
              </a:ext>
            </a:extLst>
          </p:cNvPr>
          <p:cNvPicPr>
            <a:picLocks noChangeAspect="1"/>
          </p:cNvPicPr>
          <p:nvPr/>
        </p:nvPicPr>
        <p:blipFill>
          <a:blip r:embed="rId8"/>
          <a:stretch>
            <a:fillRect/>
          </a:stretch>
        </p:blipFill>
        <p:spPr>
          <a:xfrm>
            <a:off x="4294736" y="3218885"/>
            <a:ext cx="3657020" cy="3688811"/>
          </a:xfrm>
          <a:prstGeom prst="rect">
            <a:avLst/>
          </a:prstGeom>
        </p:spPr>
      </p:pic>
      <p:pic>
        <p:nvPicPr>
          <p:cNvPr id="1028" name="Picture 4" descr="https://i2.wp.com/www.laterredufutur.com/accueil/wp-content/uploads/2018/07/Simulation-du-mod%C3%A8le-neuronal-reproductible-des-cellules-c%C3%A9r%C3%A9brales.jpg?resize=500%2C500">
            <a:extLst>
              <a:ext uri="{FF2B5EF4-FFF2-40B4-BE49-F238E27FC236}">
                <a16:creationId xmlns:a16="http://schemas.microsoft.com/office/drawing/2014/main" id="{E2DEA568-9308-486E-8AB5-C6B4269358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3695" y="4225202"/>
            <a:ext cx="2170145" cy="217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666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661</Words>
  <Application>Microsoft Office PowerPoint</Application>
  <PresentationFormat>Grand écran</PresentationFormat>
  <Paragraphs>100</Paragraphs>
  <Slides>26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Arial</vt:lpstr>
      <vt:lpstr>Arial Unicode MS</vt:lpstr>
      <vt:lpstr>Calibri</vt:lpstr>
      <vt:lpstr>Calibri Light</vt:lpstr>
      <vt:lpstr>Noto Naskh Arabic UI</vt:lpstr>
      <vt:lpstr>Sakkal Majalla</vt:lpstr>
      <vt:lpstr>Segoe Print</vt:lpstr>
      <vt:lpstr>Times New Roman</vt:lpstr>
      <vt:lpstr>Thème Office</vt:lpstr>
      <vt:lpstr>Présentation PowerPoint</vt:lpstr>
      <vt:lpstr>النص القرآني في جميع العلوم يتحقق بالمشاهدة في الكون وبالبحث العلمي وكذلك  بالتجارب السياسية والاقتصادية والاجتماعية</vt:lpstr>
      <vt:lpstr>Présentation PowerPoint</vt:lpstr>
      <vt:lpstr>العظام ثم اللحم حقيقة ثابتة لن تتغير</vt:lpstr>
      <vt:lpstr>Présentation PowerPoint</vt:lpstr>
      <vt:lpstr>Présentation PowerPoint</vt:lpstr>
      <vt:lpstr>Présentation PowerPoint</vt:lpstr>
      <vt:lpstr>قُتِلَ الْإِنْسَانُ مَا أَكْفَرَهُ (17) مِنْ أَيِّ شَيْءٍ خَلَقَهُ (18) مِنْ نُطْفَةٍ خَلَقَهُ فَقَدَّرَهُ (19) س عبس</vt:lpstr>
      <vt:lpstr>Présentation PowerPoint</vt:lpstr>
      <vt:lpstr>Présentation PowerPoint</vt:lpstr>
      <vt:lpstr>Présentation PowerPoint</vt:lpstr>
      <vt:lpstr>Présentation PowerPoint</vt:lpstr>
      <vt:lpstr>الأبنية الكونية وهندسة بناء الكون التعرف على هذه المفاهيم إلا حديثا مفهوم ثابت لن يتغير مع الزمن</vt:lpstr>
      <vt:lpstr>دورة الحياة عند الانسان تعرف ثباتا  وأي تغيير عليها يؤدي الى تشوه الانسان وعدم توالده</vt:lpstr>
      <vt:lpstr>دورات الحياة عند كل الكائنات الحية تعرف ثباتا  وأي تغيير عليها يؤدي الى فنائها</vt:lpstr>
      <vt:lpstr>لا يوجد تطور بل ثبات هائل في الأنواع FIXISME  كل الكائنات الحية تعيش ثباتا هائلا في دورة حياتها، ولم يحدث عليها أي تغيير منذ أن خلقها الله عز وجل .. وبعض أنواعها يظهر في الطبيعة بأشكال مختلفة.. كالفراش يعيش على شكل بيضة ويرقة وفراشة، فيعيش ثباتا في دورة حياة متنوعة و مراحل خلق الأجنة ثابتة ولا تتطور عند جميع الكائنات الحية وأي زيادة أو نقصان عليها يؤدي إلى فسادها وكل فرد في أي منظومة حيوانية أو نباتية يعيش ثباتا وفق المخزون الوراثي الذي أودعه الله فيه ولا يزيغ عنه (سَبِّحِ اسْمَ رَبِّكَ الْأَعْلَى (1) الَّذِي خَلَقَ فَسَوَّى (2) وَالَّذِي قَدَّرَ فَهَدَى (3))</vt:lpstr>
      <vt:lpstr>الإعجاز التشريعي  الاقتصادي مفاهيم ثابتة</vt:lpstr>
      <vt:lpstr>الإقتصاد الإسلامي: المفاهيم الثابتة  يملك آليات معالجة الأوضاع الاقتصادية الصعبة  والحفاظ على المكتسبات المادية للبشرية </vt:lpstr>
      <vt:lpstr>الإعجاز التشريعي  الاقتصادي مفاهيم ثابتة  وأخرى متغيرة؟</vt:lpstr>
      <vt:lpstr>إنهار الاتحاد السوفييتي</vt:lpstr>
      <vt:lpstr>الثابت في التشريع الإسلامي الإسلام  يملك آليات معالجة الأوضاع الاقتصادية الصعبة  والحفاظ على المكتسبات المادية للبشرية لكن ومع الأسف يختار الناس الانسياق كالغنم إلى حتفهم مع الرأسماليين الذين ينشرون الحروب والمجاعات والأوبئة واللقاحات الفاسدة لتدمير البشرية  </vt:lpstr>
      <vt:lpstr>الإقتصاد الإسلامي يملك آليات ثابتة لمعالجة الأوضاع الاقتصادية الصعبة والحفاظ على المكتسبات المادية للبشرية</vt:lpstr>
      <vt:lpstr>Présentation PowerPoint</vt:lpstr>
      <vt:lpstr>Présentation PowerPoint</vt:lpstr>
      <vt:lpstr>  » سنريهم آياتنا في الآفاق وفي أنفسهم  حتى يتبين لهم أنه الحق أولم يكف بربك أنه على كل شيء شهيد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mohamed BOURBAB</cp:lastModifiedBy>
  <cp:revision>66</cp:revision>
  <dcterms:created xsi:type="dcterms:W3CDTF">2019-05-27T06:49:01Z</dcterms:created>
  <dcterms:modified xsi:type="dcterms:W3CDTF">2020-11-23T21:07:57Z</dcterms:modified>
</cp:coreProperties>
</file>