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1010" r:id="rId3"/>
    <p:sldId id="258" r:id="rId4"/>
    <p:sldId id="918" r:id="rId5"/>
    <p:sldId id="899" r:id="rId6"/>
    <p:sldId id="897" r:id="rId7"/>
    <p:sldId id="895" r:id="rId8"/>
    <p:sldId id="863" r:id="rId9"/>
    <p:sldId id="307" r:id="rId10"/>
    <p:sldId id="336" r:id="rId11"/>
    <p:sldId id="361" r:id="rId12"/>
    <p:sldId id="318" r:id="rId13"/>
    <p:sldId id="284" r:id="rId14"/>
    <p:sldId id="285" r:id="rId15"/>
    <p:sldId id="259" r:id="rId16"/>
    <p:sldId id="348" r:id="rId17"/>
    <p:sldId id="325" r:id="rId18"/>
    <p:sldId id="349" r:id="rId19"/>
  </p:sldIdLst>
  <p:sldSz cx="51206400" cy="28803600"/>
  <p:notesSz cx="6858000" cy="9144000"/>
  <p:defaultTextStyle>
    <a:defPPr>
      <a:defRPr lang="en-US"/>
    </a:defPPr>
    <a:lvl1pPr marL="0" algn="l" defTabSz="29620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81036" algn="l" defTabSz="29620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62072" algn="l" defTabSz="29620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43105" algn="l" defTabSz="29620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24141" algn="l" defTabSz="29620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405174" algn="l" defTabSz="29620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86210" algn="l" defTabSz="29620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67246" algn="l" defTabSz="29620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48282" algn="l" defTabSz="29620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EEA"/>
    <a:srgbClr val="EEEFE9"/>
    <a:srgbClr val="FFFFFF"/>
    <a:srgbClr val="86A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33" autoAdjust="0"/>
    <p:restoredTop sz="91713" autoAdjust="0"/>
  </p:normalViewPr>
  <p:slideViewPr>
    <p:cSldViewPr>
      <p:cViewPr varScale="1">
        <p:scale>
          <a:sx n="16" d="100"/>
          <a:sy n="16" d="100"/>
        </p:scale>
        <p:origin x="324" y="78"/>
      </p:cViewPr>
      <p:guideLst>
        <p:guide orient="horz" pos="9072"/>
        <p:guide pos="16128"/>
      </p:guideLst>
    </p:cSldViewPr>
  </p:slideViewPr>
  <p:outlineViewPr>
    <p:cViewPr>
      <p:scale>
        <a:sx n="33" d="100"/>
        <a:sy n="33" d="100"/>
      </p:scale>
      <p:origin x="24" y="198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BFDBF-70DD-4069-9392-27BA0724ED01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F36623B-B58B-4E1D-A0A4-1393048808A5}">
      <dgm:prSet phldrT="[Texte]" custT="1"/>
      <dgm:spPr/>
      <dgm:t>
        <a:bodyPr/>
        <a:lstStyle/>
        <a:p>
          <a:r>
            <a:rPr lang="ar-MA" sz="3600" u="none">
              <a:latin typeface="Arial" panose="020B0604020202020204" pitchFamily="34" charset="0"/>
            </a:rPr>
            <a:t>حفظ</a:t>
          </a:r>
          <a:r>
            <a:rPr lang="ar-MA" sz="3600" u="sng">
              <a:latin typeface="Arial" panose="020B0604020202020204" pitchFamily="34" charset="0"/>
            </a:rPr>
            <a:t> </a:t>
          </a:r>
          <a:r>
            <a:rPr lang="ar-MA" sz="3600" u="none">
              <a:latin typeface="Arial" panose="020B0604020202020204" pitchFamily="34" charset="0"/>
            </a:rPr>
            <a:t>الدين</a:t>
          </a:r>
          <a:endParaRPr lang="fr-FR" sz="3600" u="none" dirty="0"/>
        </a:p>
      </dgm:t>
    </dgm:pt>
    <dgm:pt modelId="{2C24EFAA-F3B4-447A-B86D-4DBA8A0CF3DA}" type="parTrans" cxnId="{C91CEA84-4B21-4A4E-8EA6-2F2BFF04E45C}">
      <dgm:prSet/>
      <dgm:spPr/>
      <dgm:t>
        <a:bodyPr/>
        <a:lstStyle/>
        <a:p>
          <a:endParaRPr lang="fr-FR" sz="3600" u="none"/>
        </a:p>
      </dgm:t>
    </dgm:pt>
    <dgm:pt modelId="{ACF17CAE-8996-41F9-94D7-42D760184F28}" type="sibTrans" cxnId="{C91CEA84-4B21-4A4E-8EA6-2F2BFF04E45C}">
      <dgm:prSet custT="1"/>
      <dgm:spPr/>
      <dgm:t>
        <a:bodyPr/>
        <a:lstStyle/>
        <a:p>
          <a:endParaRPr lang="fr-FR" sz="3600" u="none"/>
        </a:p>
      </dgm:t>
    </dgm:pt>
    <dgm:pt modelId="{879E95AE-B151-4E9E-A33D-42A77B52F4F5}">
      <dgm:prSet phldrT="[Texte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3600" u="none" dirty="0">
              <a:latin typeface="Arial" panose="020B0604020202020204" pitchFamily="34" charset="0"/>
            </a:rPr>
            <a:t>حفظ النفس</a:t>
          </a:r>
        </a:p>
      </dgm:t>
    </dgm:pt>
    <dgm:pt modelId="{856BE5B6-DDB6-45A3-BDD5-9FA65CA49D40}" type="parTrans" cxnId="{BE993768-6E4A-4B84-B887-8681067BF1ED}">
      <dgm:prSet/>
      <dgm:spPr/>
      <dgm:t>
        <a:bodyPr/>
        <a:lstStyle/>
        <a:p>
          <a:endParaRPr lang="fr-FR" sz="3600" u="none"/>
        </a:p>
      </dgm:t>
    </dgm:pt>
    <dgm:pt modelId="{3843E742-AF87-4BAD-AEAB-9757A38F1C90}" type="sibTrans" cxnId="{BE993768-6E4A-4B84-B887-8681067BF1ED}">
      <dgm:prSet custT="1"/>
      <dgm:spPr/>
      <dgm:t>
        <a:bodyPr/>
        <a:lstStyle/>
        <a:p>
          <a:endParaRPr lang="fr-FR" sz="3600" u="none"/>
        </a:p>
      </dgm:t>
    </dgm:pt>
    <dgm:pt modelId="{56A2B45F-6AEC-400E-9B2E-BEBEC07E490E}">
      <dgm:prSet phldrT="[Texte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3600" u="none">
              <a:latin typeface="Arial" panose="020B0604020202020204" pitchFamily="34" charset="0"/>
            </a:rPr>
            <a:t>حفظ العقل</a:t>
          </a:r>
          <a:endParaRPr lang="ar-MA" sz="3600" u="none" dirty="0">
            <a:latin typeface="Arial" panose="020B0604020202020204" pitchFamily="34" charset="0"/>
          </a:endParaRPr>
        </a:p>
      </dgm:t>
    </dgm:pt>
    <dgm:pt modelId="{9740DFBE-0709-486B-8AD8-D59DF781FDD2}" type="parTrans" cxnId="{8AEFF704-0A9F-43A4-8F5C-634FE4C7A03C}">
      <dgm:prSet/>
      <dgm:spPr/>
      <dgm:t>
        <a:bodyPr/>
        <a:lstStyle/>
        <a:p>
          <a:endParaRPr lang="fr-FR" sz="3600" u="none"/>
        </a:p>
      </dgm:t>
    </dgm:pt>
    <dgm:pt modelId="{CF6806E4-4F17-464B-AC53-A6732BCBFB0F}" type="sibTrans" cxnId="{8AEFF704-0A9F-43A4-8F5C-634FE4C7A03C}">
      <dgm:prSet custT="1"/>
      <dgm:spPr/>
      <dgm:t>
        <a:bodyPr/>
        <a:lstStyle/>
        <a:p>
          <a:endParaRPr lang="fr-FR" sz="3600" u="none"/>
        </a:p>
      </dgm:t>
    </dgm:pt>
    <dgm:pt modelId="{64B4833E-9751-415D-8923-CD0E4D5EF604}">
      <dgm:prSet phldrT="[Texte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3600" u="none">
              <a:latin typeface="Arial" panose="020B0604020202020204" pitchFamily="34" charset="0"/>
            </a:rPr>
            <a:t>حفظ النسل </a:t>
          </a:r>
          <a:endParaRPr lang="fr-FR" sz="3600" u="none">
            <a:latin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3600" u="none">
              <a:latin typeface="Arial" panose="020B0604020202020204" pitchFamily="34" charset="0"/>
            </a:rPr>
            <a:t>(العرض)</a:t>
          </a:r>
          <a:endParaRPr lang="ar-MA" sz="3600" u="none" dirty="0">
            <a:latin typeface="Arial" panose="020B0604020202020204" pitchFamily="34" charset="0"/>
          </a:endParaRPr>
        </a:p>
      </dgm:t>
    </dgm:pt>
    <dgm:pt modelId="{836645FC-24E7-46A9-8F94-F307810DA0BA}" type="parTrans" cxnId="{2FFE90FA-9D50-4977-AE26-EAA56FBF52E6}">
      <dgm:prSet/>
      <dgm:spPr/>
      <dgm:t>
        <a:bodyPr/>
        <a:lstStyle/>
        <a:p>
          <a:endParaRPr lang="fr-FR" sz="3600" u="none"/>
        </a:p>
      </dgm:t>
    </dgm:pt>
    <dgm:pt modelId="{083616A7-9A3A-4B15-894D-B371F00CF6EE}" type="sibTrans" cxnId="{2FFE90FA-9D50-4977-AE26-EAA56FBF52E6}">
      <dgm:prSet custT="1"/>
      <dgm:spPr/>
      <dgm:t>
        <a:bodyPr/>
        <a:lstStyle/>
        <a:p>
          <a:endParaRPr lang="fr-FR" sz="3600" u="none"/>
        </a:p>
      </dgm:t>
    </dgm:pt>
    <dgm:pt modelId="{EA6E7B03-1CC4-452E-81A5-E4B191FEA7FC}">
      <dgm:prSet phldrT="[Texte]" custT="1"/>
      <dgm:spPr/>
      <dgm:t>
        <a:bodyPr/>
        <a:lstStyle/>
        <a:p>
          <a:r>
            <a:rPr lang="ar-MA" sz="3600" u="none" dirty="0">
              <a:latin typeface="Arial" panose="020B0604020202020204" pitchFamily="34" charset="0"/>
            </a:rPr>
            <a:t>حفظ المال</a:t>
          </a:r>
          <a:endParaRPr lang="fr-FR" sz="3600" u="none" dirty="0"/>
        </a:p>
      </dgm:t>
    </dgm:pt>
    <dgm:pt modelId="{AC3B2287-5172-4BFC-BED3-58CD8C5075FF}" type="parTrans" cxnId="{983CB92C-DA28-47AD-A909-2B4D30603BD1}">
      <dgm:prSet/>
      <dgm:spPr/>
      <dgm:t>
        <a:bodyPr/>
        <a:lstStyle/>
        <a:p>
          <a:endParaRPr lang="fr-FR" sz="3600" u="none"/>
        </a:p>
      </dgm:t>
    </dgm:pt>
    <dgm:pt modelId="{F5B2EB8F-0DF8-49C2-9534-F3CE4C67F3E8}" type="sibTrans" cxnId="{983CB92C-DA28-47AD-A909-2B4D30603BD1}">
      <dgm:prSet custT="1"/>
      <dgm:spPr/>
      <dgm:t>
        <a:bodyPr/>
        <a:lstStyle/>
        <a:p>
          <a:endParaRPr lang="fr-FR" sz="3600" u="none"/>
        </a:p>
      </dgm:t>
    </dgm:pt>
    <dgm:pt modelId="{87C838BC-AC73-47A6-83EE-91C7F0017D2C}" type="pres">
      <dgm:prSet presAssocID="{D1BBFDBF-70DD-4069-9392-27BA0724ED01}" presName="cycle" presStyleCnt="0">
        <dgm:presLayoutVars>
          <dgm:dir/>
          <dgm:resizeHandles val="exact"/>
        </dgm:presLayoutVars>
      </dgm:prSet>
      <dgm:spPr/>
    </dgm:pt>
    <dgm:pt modelId="{F73576C2-0CF5-4485-9F99-EDD85D3FDDF6}" type="pres">
      <dgm:prSet presAssocID="{7F36623B-B58B-4E1D-A0A4-1393048808A5}" presName="node" presStyleLbl="node1" presStyleIdx="0" presStyleCnt="5" custScaleX="187470">
        <dgm:presLayoutVars>
          <dgm:bulletEnabled val="1"/>
        </dgm:presLayoutVars>
      </dgm:prSet>
      <dgm:spPr/>
    </dgm:pt>
    <dgm:pt modelId="{DF35B831-9CA1-4A70-AC55-0E1CF08D90CB}" type="pres">
      <dgm:prSet presAssocID="{ACF17CAE-8996-41F9-94D7-42D760184F28}" presName="sibTrans" presStyleLbl="sibTrans2D1" presStyleIdx="0" presStyleCnt="5"/>
      <dgm:spPr/>
    </dgm:pt>
    <dgm:pt modelId="{287A9940-0BCF-4970-9F1F-A804F47B95A4}" type="pres">
      <dgm:prSet presAssocID="{ACF17CAE-8996-41F9-94D7-42D760184F28}" presName="connectorText" presStyleLbl="sibTrans2D1" presStyleIdx="0" presStyleCnt="5"/>
      <dgm:spPr/>
    </dgm:pt>
    <dgm:pt modelId="{9D0FC989-C55B-4B91-B078-48CC9298EF0E}" type="pres">
      <dgm:prSet presAssocID="{879E95AE-B151-4E9E-A33D-42A77B52F4F5}" presName="node" presStyleLbl="node1" presStyleIdx="1" presStyleCnt="5" custScaleX="149993" custRadScaleRad="184857" custRadScaleInc="7611">
        <dgm:presLayoutVars>
          <dgm:bulletEnabled val="1"/>
        </dgm:presLayoutVars>
      </dgm:prSet>
      <dgm:spPr/>
    </dgm:pt>
    <dgm:pt modelId="{E756E904-AD0E-429B-BE65-DD6A7AB9B9BB}" type="pres">
      <dgm:prSet presAssocID="{3843E742-AF87-4BAD-AEAB-9757A38F1C90}" presName="sibTrans" presStyleLbl="sibTrans2D1" presStyleIdx="1" presStyleCnt="5"/>
      <dgm:spPr/>
    </dgm:pt>
    <dgm:pt modelId="{7555AA08-3814-48F8-AB6F-B7904B915A27}" type="pres">
      <dgm:prSet presAssocID="{3843E742-AF87-4BAD-AEAB-9757A38F1C90}" presName="connectorText" presStyleLbl="sibTrans2D1" presStyleIdx="1" presStyleCnt="5"/>
      <dgm:spPr/>
    </dgm:pt>
    <dgm:pt modelId="{4274B69C-72F0-4A4C-99E7-8965D536154B}" type="pres">
      <dgm:prSet presAssocID="{56A2B45F-6AEC-400E-9B2E-BEBEC07E490E}" presName="node" presStyleLbl="node1" presStyleIdx="2" presStyleCnt="5" custScaleX="181781" custRadScaleRad="127129" custRadScaleInc="-44816">
        <dgm:presLayoutVars>
          <dgm:bulletEnabled val="1"/>
        </dgm:presLayoutVars>
      </dgm:prSet>
      <dgm:spPr/>
    </dgm:pt>
    <dgm:pt modelId="{A68A142A-7C54-411A-9D46-FA1BDAB57CAA}" type="pres">
      <dgm:prSet presAssocID="{CF6806E4-4F17-464B-AC53-A6732BCBFB0F}" presName="sibTrans" presStyleLbl="sibTrans2D1" presStyleIdx="2" presStyleCnt="5"/>
      <dgm:spPr/>
    </dgm:pt>
    <dgm:pt modelId="{2E276EA3-74A5-4B17-8CC0-6AF53D86E911}" type="pres">
      <dgm:prSet presAssocID="{CF6806E4-4F17-464B-AC53-A6732BCBFB0F}" presName="connectorText" presStyleLbl="sibTrans2D1" presStyleIdx="2" presStyleCnt="5"/>
      <dgm:spPr/>
    </dgm:pt>
    <dgm:pt modelId="{D1980D04-DB5F-416C-B975-4DE1A738B273}" type="pres">
      <dgm:prSet presAssocID="{64B4833E-9751-415D-8923-CD0E4D5EF604}" presName="node" presStyleLbl="node1" presStyleIdx="3" presStyleCnt="5" custScaleX="153954" custRadScaleRad="105992" custRadScaleInc="27519">
        <dgm:presLayoutVars>
          <dgm:bulletEnabled val="1"/>
        </dgm:presLayoutVars>
      </dgm:prSet>
      <dgm:spPr/>
    </dgm:pt>
    <dgm:pt modelId="{B58297F3-DCF9-4B98-8058-6905ED2B5DD5}" type="pres">
      <dgm:prSet presAssocID="{083616A7-9A3A-4B15-894D-B371F00CF6EE}" presName="sibTrans" presStyleLbl="sibTrans2D1" presStyleIdx="3" presStyleCnt="5"/>
      <dgm:spPr/>
    </dgm:pt>
    <dgm:pt modelId="{6FF600CC-3CA4-439F-BA40-B4FA64B3DFC2}" type="pres">
      <dgm:prSet presAssocID="{083616A7-9A3A-4B15-894D-B371F00CF6EE}" presName="connectorText" presStyleLbl="sibTrans2D1" presStyleIdx="3" presStyleCnt="5"/>
      <dgm:spPr/>
    </dgm:pt>
    <dgm:pt modelId="{853BF212-68C2-4E13-AFF8-105B05EB100F}" type="pres">
      <dgm:prSet presAssocID="{EA6E7B03-1CC4-452E-81A5-E4B191FEA7FC}" presName="node" presStyleLbl="node1" presStyleIdx="4" presStyleCnt="5" custScaleX="141914" custRadScaleRad="179202" custRadScaleInc="-8878">
        <dgm:presLayoutVars>
          <dgm:bulletEnabled val="1"/>
        </dgm:presLayoutVars>
      </dgm:prSet>
      <dgm:spPr/>
    </dgm:pt>
    <dgm:pt modelId="{8BC7F041-272B-40E5-948B-EA51777A6698}" type="pres">
      <dgm:prSet presAssocID="{F5B2EB8F-0DF8-49C2-9534-F3CE4C67F3E8}" presName="sibTrans" presStyleLbl="sibTrans2D1" presStyleIdx="4" presStyleCnt="5"/>
      <dgm:spPr/>
    </dgm:pt>
    <dgm:pt modelId="{786C0460-BEE2-4744-B69E-1DC17803CC1F}" type="pres">
      <dgm:prSet presAssocID="{F5B2EB8F-0DF8-49C2-9534-F3CE4C67F3E8}" presName="connectorText" presStyleLbl="sibTrans2D1" presStyleIdx="4" presStyleCnt="5"/>
      <dgm:spPr/>
    </dgm:pt>
  </dgm:ptLst>
  <dgm:cxnLst>
    <dgm:cxn modelId="{3035BA01-83B9-48EF-A2FF-1C6E6E162903}" type="presOf" srcId="{CF6806E4-4F17-464B-AC53-A6732BCBFB0F}" destId="{A68A142A-7C54-411A-9D46-FA1BDAB57CAA}" srcOrd="0" destOrd="0" presId="urn:microsoft.com/office/officeart/2005/8/layout/cycle2"/>
    <dgm:cxn modelId="{8AEFF704-0A9F-43A4-8F5C-634FE4C7A03C}" srcId="{D1BBFDBF-70DD-4069-9392-27BA0724ED01}" destId="{56A2B45F-6AEC-400E-9B2E-BEBEC07E490E}" srcOrd="2" destOrd="0" parTransId="{9740DFBE-0709-486B-8AD8-D59DF781FDD2}" sibTransId="{CF6806E4-4F17-464B-AC53-A6732BCBFB0F}"/>
    <dgm:cxn modelId="{664DAD21-73DD-4962-873C-5C7DFBA9B7A3}" type="presOf" srcId="{ACF17CAE-8996-41F9-94D7-42D760184F28}" destId="{DF35B831-9CA1-4A70-AC55-0E1CF08D90CB}" srcOrd="0" destOrd="0" presId="urn:microsoft.com/office/officeart/2005/8/layout/cycle2"/>
    <dgm:cxn modelId="{983CB92C-DA28-47AD-A909-2B4D30603BD1}" srcId="{D1BBFDBF-70DD-4069-9392-27BA0724ED01}" destId="{EA6E7B03-1CC4-452E-81A5-E4B191FEA7FC}" srcOrd="4" destOrd="0" parTransId="{AC3B2287-5172-4BFC-BED3-58CD8C5075FF}" sibTransId="{F5B2EB8F-0DF8-49C2-9534-F3CE4C67F3E8}"/>
    <dgm:cxn modelId="{E907683B-1A89-4CDF-AD6F-656B190607E4}" type="presOf" srcId="{CF6806E4-4F17-464B-AC53-A6732BCBFB0F}" destId="{2E276EA3-74A5-4B17-8CC0-6AF53D86E911}" srcOrd="1" destOrd="0" presId="urn:microsoft.com/office/officeart/2005/8/layout/cycle2"/>
    <dgm:cxn modelId="{3F5D6262-5FAE-4F2F-A88E-BD1A134C1A5B}" type="presOf" srcId="{64B4833E-9751-415D-8923-CD0E4D5EF604}" destId="{D1980D04-DB5F-416C-B975-4DE1A738B273}" srcOrd="0" destOrd="0" presId="urn:microsoft.com/office/officeart/2005/8/layout/cycle2"/>
    <dgm:cxn modelId="{5EA5E364-0A39-4A6A-B3EB-A7E0360EAB76}" type="presOf" srcId="{EA6E7B03-1CC4-452E-81A5-E4B191FEA7FC}" destId="{853BF212-68C2-4E13-AFF8-105B05EB100F}" srcOrd="0" destOrd="0" presId="urn:microsoft.com/office/officeart/2005/8/layout/cycle2"/>
    <dgm:cxn modelId="{BE993768-6E4A-4B84-B887-8681067BF1ED}" srcId="{D1BBFDBF-70DD-4069-9392-27BA0724ED01}" destId="{879E95AE-B151-4E9E-A33D-42A77B52F4F5}" srcOrd="1" destOrd="0" parTransId="{856BE5B6-DDB6-45A3-BDD5-9FA65CA49D40}" sibTransId="{3843E742-AF87-4BAD-AEAB-9757A38F1C90}"/>
    <dgm:cxn modelId="{ABD54A69-AA7A-4CB1-A00C-B1850AC12579}" type="presOf" srcId="{F5B2EB8F-0DF8-49C2-9534-F3CE4C67F3E8}" destId="{786C0460-BEE2-4744-B69E-1DC17803CC1F}" srcOrd="1" destOrd="0" presId="urn:microsoft.com/office/officeart/2005/8/layout/cycle2"/>
    <dgm:cxn modelId="{BB15ED4A-C7C3-4A0D-8688-76F4C7D64835}" type="presOf" srcId="{083616A7-9A3A-4B15-894D-B371F00CF6EE}" destId="{6FF600CC-3CA4-439F-BA40-B4FA64B3DFC2}" srcOrd="1" destOrd="0" presId="urn:microsoft.com/office/officeart/2005/8/layout/cycle2"/>
    <dgm:cxn modelId="{981CBF54-8019-4D65-B9CE-9C05F18019DE}" type="presOf" srcId="{083616A7-9A3A-4B15-894D-B371F00CF6EE}" destId="{B58297F3-DCF9-4B98-8058-6905ED2B5DD5}" srcOrd="0" destOrd="0" presId="urn:microsoft.com/office/officeart/2005/8/layout/cycle2"/>
    <dgm:cxn modelId="{C91CEA84-4B21-4A4E-8EA6-2F2BFF04E45C}" srcId="{D1BBFDBF-70DD-4069-9392-27BA0724ED01}" destId="{7F36623B-B58B-4E1D-A0A4-1393048808A5}" srcOrd="0" destOrd="0" parTransId="{2C24EFAA-F3B4-447A-B86D-4DBA8A0CF3DA}" sibTransId="{ACF17CAE-8996-41F9-94D7-42D760184F28}"/>
    <dgm:cxn modelId="{F47E7487-5881-43DA-82BC-91F59E0FCFBF}" type="presOf" srcId="{879E95AE-B151-4E9E-A33D-42A77B52F4F5}" destId="{9D0FC989-C55B-4B91-B078-48CC9298EF0E}" srcOrd="0" destOrd="0" presId="urn:microsoft.com/office/officeart/2005/8/layout/cycle2"/>
    <dgm:cxn modelId="{96B15E89-99A9-4231-8163-5DF47172EF4B}" type="presOf" srcId="{56A2B45F-6AEC-400E-9B2E-BEBEC07E490E}" destId="{4274B69C-72F0-4A4C-99E7-8965D536154B}" srcOrd="0" destOrd="0" presId="urn:microsoft.com/office/officeart/2005/8/layout/cycle2"/>
    <dgm:cxn modelId="{D6F5779F-3295-43E5-A22E-DD1A561A0F1A}" type="presOf" srcId="{F5B2EB8F-0DF8-49C2-9534-F3CE4C67F3E8}" destId="{8BC7F041-272B-40E5-948B-EA51777A6698}" srcOrd="0" destOrd="0" presId="urn:microsoft.com/office/officeart/2005/8/layout/cycle2"/>
    <dgm:cxn modelId="{A069DAB2-A312-48AB-903E-C23D711B8B40}" type="presOf" srcId="{ACF17CAE-8996-41F9-94D7-42D760184F28}" destId="{287A9940-0BCF-4970-9F1F-A804F47B95A4}" srcOrd="1" destOrd="0" presId="urn:microsoft.com/office/officeart/2005/8/layout/cycle2"/>
    <dgm:cxn modelId="{89D55BBF-B52E-469E-9982-5A54D983D9D3}" type="presOf" srcId="{7F36623B-B58B-4E1D-A0A4-1393048808A5}" destId="{F73576C2-0CF5-4485-9F99-EDD85D3FDDF6}" srcOrd="0" destOrd="0" presId="urn:microsoft.com/office/officeart/2005/8/layout/cycle2"/>
    <dgm:cxn modelId="{5D6602D0-192E-4DBE-972E-9FD524B85E75}" type="presOf" srcId="{3843E742-AF87-4BAD-AEAB-9757A38F1C90}" destId="{E756E904-AD0E-429B-BE65-DD6A7AB9B9BB}" srcOrd="0" destOrd="0" presId="urn:microsoft.com/office/officeart/2005/8/layout/cycle2"/>
    <dgm:cxn modelId="{DDB3F5E5-80A1-4E62-8D50-FBAC747CAF52}" type="presOf" srcId="{D1BBFDBF-70DD-4069-9392-27BA0724ED01}" destId="{87C838BC-AC73-47A6-83EE-91C7F0017D2C}" srcOrd="0" destOrd="0" presId="urn:microsoft.com/office/officeart/2005/8/layout/cycle2"/>
    <dgm:cxn modelId="{2FFE90FA-9D50-4977-AE26-EAA56FBF52E6}" srcId="{D1BBFDBF-70DD-4069-9392-27BA0724ED01}" destId="{64B4833E-9751-415D-8923-CD0E4D5EF604}" srcOrd="3" destOrd="0" parTransId="{836645FC-24E7-46A9-8F94-F307810DA0BA}" sibTransId="{083616A7-9A3A-4B15-894D-B371F00CF6EE}"/>
    <dgm:cxn modelId="{BC4705FF-1F76-4A86-A470-663ABF4F18A0}" type="presOf" srcId="{3843E742-AF87-4BAD-AEAB-9757A38F1C90}" destId="{7555AA08-3814-48F8-AB6F-B7904B915A27}" srcOrd="1" destOrd="0" presId="urn:microsoft.com/office/officeart/2005/8/layout/cycle2"/>
    <dgm:cxn modelId="{C8B7DD85-72F4-4542-ADF0-6FACE421614D}" type="presParOf" srcId="{87C838BC-AC73-47A6-83EE-91C7F0017D2C}" destId="{F73576C2-0CF5-4485-9F99-EDD85D3FDDF6}" srcOrd="0" destOrd="0" presId="urn:microsoft.com/office/officeart/2005/8/layout/cycle2"/>
    <dgm:cxn modelId="{4045A2B2-F9E2-4D9C-B557-7CED8BF922B7}" type="presParOf" srcId="{87C838BC-AC73-47A6-83EE-91C7F0017D2C}" destId="{DF35B831-9CA1-4A70-AC55-0E1CF08D90CB}" srcOrd="1" destOrd="0" presId="urn:microsoft.com/office/officeart/2005/8/layout/cycle2"/>
    <dgm:cxn modelId="{6647C088-061F-4FD6-A431-839441D182C5}" type="presParOf" srcId="{DF35B831-9CA1-4A70-AC55-0E1CF08D90CB}" destId="{287A9940-0BCF-4970-9F1F-A804F47B95A4}" srcOrd="0" destOrd="0" presId="urn:microsoft.com/office/officeart/2005/8/layout/cycle2"/>
    <dgm:cxn modelId="{36B4ED4D-1185-4ECD-AEFB-0719FA73D001}" type="presParOf" srcId="{87C838BC-AC73-47A6-83EE-91C7F0017D2C}" destId="{9D0FC989-C55B-4B91-B078-48CC9298EF0E}" srcOrd="2" destOrd="0" presId="urn:microsoft.com/office/officeart/2005/8/layout/cycle2"/>
    <dgm:cxn modelId="{0484C0B6-A24D-4BA3-9510-E02C4C740117}" type="presParOf" srcId="{87C838BC-AC73-47A6-83EE-91C7F0017D2C}" destId="{E756E904-AD0E-429B-BE65-DD6A7AB9B9BB}" srcOrd="3" destOrd="0" presId="urn:microsoft.com/office/officeart/2005/8/layout/cycle2"/>
    <dgm:cxn modelId="{2425E93B-1CFC-4404-8781-AB5C469F2411}" type="presParOf" srcId="{E756E904-AD0E-429B-BE65-DD6A7AB9B9BB}" destId="{7555AA08-3814-48F8-AB6F-B7904B915A27}" srcOrd="0" destOrd="0" presId="urn:microsoft.com/office/officeart/2005/8/layout/cycle2"/>
    <dgm:cxn modelId="{8611E2D9-E8BD-4340-B9DB-E17225B999EB}" type="presParOf" srcId="{87C838BC-AC73-47A6-83EE-91C7F0017D2C}" destId="{4274B69C-72F0-4A4C-99E7-8965D536154B}" srcOrd="4" destOrd="0" presId="urn:microsoft.com/office/officeart/2005/8/layout/cycle2"/>
    <dgm:cxn modelId="{7B73D064-8CB6-4CF2-8D46-6C8BE7637CCA}" type="presParOf" srcId="{87C838BC-AC73-47A6-83EE-91C7F0017D2C}" destId="{A68A142A-7C54-411A-9D46-FA1BDAB57CAA}" srcOrd="5" destOrd="0" presId="urn:microsoft.com/office/officeart/2005/8/layout/cycle2"/>
    <dgm:cxn modelId="{A924152C-FAA5-4C57-B51E-E106B1F04856}" type="presParOf" srcId="{A68A142A-7C54-411A-9D46-FA1BDAB57CAA}" destId="{2E276EA3-74A5-4B17-8CC0-6AF53D86E911}" srcOrd="0" destOrd="0" presId="urn:microsoft.com/office/officeart/2005/8/layout/cycle2"/>
    <dgm:cxn modelId="{93EF1382-71AB-4B54-884F-C5FF599F62AB}" type="presParOf" srcId="{87C838BC-AC73-47A6-83EE-91C7F0017D2C}" destId="{D1980D04-DB5F-416C-B975-4DE1A738B273}" srcOrd="6" destOrd="0" presId="urn:microsoft.com/office/officeart/2005/8/layout/cycle2"/>
    <dgm:cxn modelId="{EE75E129-4003-4274-BC90-43E137675319}" type="presParOf" srcId="{87C838BC-AC73-47A6-83EE-91C7F0017D2C}" destId="{B58297F3-DCF9-4B98-8058-6905ED2B5DD5}" srcOrd="7" destOrd="0" presId="urn:microsoft.com/office/officeart/2005/8/layout/cycle2"/>
    <dgm:cxn modelId="{4EDBE1B6-B6B6-4EC1-BED6-557077370D26}" type="presParOf" srcId="{B58297F3-DCF9-4B98-8058-6905ED2B5DD5}" destId="{6FF600CC-3CA4-439F-BA40-B4FA64B3DFC2}" srcOrd="0" destOrd="0" presId="urn:microsoft.com/office/officeart/2005/8/layout/cycle2"/>
    <dgm:cxn modelId="{9934DA42-C1F6-4F96-98CA-2D8BBE7259B5}" type="presParOf" srcId="{87C838BC-AC73-47A6-83EE-91C7F0017D2C}" destId="{853BF212-68C2-4E13-AFF8-105B05EB100F}" srcOrd="8" destOrd="0" presId="urn:microsoft.com/office/officeart/2005/8/layout/cycle2"/>
    <dgm:cxn modelId="{FD36EB36-A823-46D5-9814-59437E3048C0}" type="presParOf" srcId="{87C838BC-AC73-47A6-83EE-91C7F0017D2C}" destId="{8BC7F041-272B-40E5-948B-EA51777A6698}" srcOrd="9" destOrd="0" presId="urn:microsoft.com/office/officeart/2005/8/layout/cycle2"/>
    <dgm:cxn modelId="{65868FEC-7CCA-4CD0-990A-80F18415E130}" type="presParOf" srcId="{8BC7F041-272B-40E5-948B-EA51777A6698}" destId="{786C0460-BEE2-4744-B69E-1DC17803CC1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576C2-0CF5-4485-9F99-EDD85D3FDDF6}">
      <dsp:nvSpPr>
        <dsp:cNvPr id="0" name=""/>
        <dsp:cNvSpPr/>
      </dsp:nvSpPr>
      <dsp:spPr>
        <a:xfrm>
          <a:off x="17665926" y="1715"/>
          <a:ext cx="12869041" cy="68645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MA" sz="3600" u="none" kern="1200">
              <a:latin typeface="Arial" panose="020B0604020202020204" pitchFamily="34" charset="0"/>
            </a:rPr>
            <a:t>حفظ</a:t>
          </a:r>
          <a:r>
            <a:rPr lang="ar-MA" sz="3600" u="sng" kern="1200">
              <a:latin typeface="Arial" panose="020B0604020202020204" pitchFamily="34" charset="0"/>
            </a:rPr>
            <a:t> </a:t>
          </a:r>
          <a:r>
            <a:rPr lang="ar-MA" sz="3600" u="none" kern="1200">
              <a:latin typeface="Arial" panose="020B0604020202020204" pitchFamily="34" charset="0"/>
            </a:rPr>
            <a:t>الدين</a:t>
          </a:r>
          <a:endParaRPr lang="fr-FR" sz="3600" u="none" kern="1200" dirty="0"/>
        </a:p>
      </dsp:txBody>
      <dsp:txXfrm>
        <a:off x="19550553" y="1007010"/>
        <a:ext cx="9099787" cy="4853997"/>
      </dsp:txXfrm>
    </dsp:sp>
    <dsp:sp modelId="{DF35B831-9CA1-4A70-AC55-0E1CF08D90CB}">
      <dsp:nvSpPr>
        <dsp:cNvPr id="0" name=""/>
        <dsp:cNvSpPr/>
      </dsp:nvSpPr>
      <dsp:spPr>
        <a:xfrm rot="963698">
          <a:off x="30865943" y="4642046"/>
          <a:ext cx="2907746" cy="2316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u="none" kern="1200"/>
        </a:p>
      </dsp:txBody>
      <dsp:txXfrm>
        <a:off x="30879509" y="5009257"/>
        <a:ext cx="2212707" cy="1390078"/>
      </dsp:txXfrm>
    </dsp:sp>
    <dsp:sp modelId="{9D0FC989-C55B-4B91-B078-48CC9298EF0E}">
      <dsp:nvSpPr>
        <dsp:cNvPr id="0" name=""/>
        <dsp:cNvSpPr/>
      </dsp:nvSpPr>
      <dsp:spPr>
        <a:xfrm>
          <a:off x="34613098" y="4510627"/>
          <a:ext cx="10296400" cy="68645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3600" u="none" kern="1200" dirty="0">
              <a:latin typeface="Arial" panose="020B0604020202020204" pitchFamily="34" charset="0"/>
            </a:rPr>
            <a:t>حفظ النفس</a:t>
          </a:r>
        </a:p>
      </dsp:txBody>
      <dsp:txXfrm>
        <a:off x="36120971" y="5515922"/>
        <a:ext cx="7280654" cy="4853997"/>
      </dsp:txXfrm>
    </dsp:sp>
    <dsp:sp modelId="{E756E904-AD0E-429B-BE65-DD6A7AB9B9BB}">
      <dsp:nvSpPr>
        <dsp:cNvPr id="0" name=""/>
        <dsp:cNvSpPr/>
      </dsp:nvSpPr>
      <dsp:spPr>
        <a:xfrm rot="7296753">
          <a:off x="34941997" y="12238800"/>
          <a:ext cx="2924320" cy="2316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u="none" kern="1200"/>
        </a:p>
      </dsp:txBody>
      <dsp:txXfrm rot="10800000">
        <a:off x="35471677" y="12406208"/>
        <a:ext cx="2229281" cy="1390078"/>
      </dsp:txXfrm>
    </dsp:sp>
    <dsp:sp modelId="{4274B69C-72F0-4A4C-99E7-8965D536154B}">
      <dsp:nvSpPr>
        <dsp:cNvPr id="0" name=""/>
        <dsp:cNvSpPr/>
      </dsp:nvSpPr>
      <dsp:spPr>
        <a:xfrm>
          <a:off x="26674430" y="15635799"/>
          <a:ext cx="12478515" cy="68645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3600" u="none" kern="1200">
              <a:latin typeface="Arial" panose="020B0604020202020204" pitchFamily="34" charset="0"/>
            </a:rPr>
            <a:t>حفظ العقل</a:t>
          </a:r>
          <a:endParaRPr lang="ar-MA" sz="3600" u="none" kern="1200" dirty="0">
            <a:latin typeface="Arial" panose="020B0604020202020204" pitchFamily="34" charset="0"/>
          </a:endParaRPr>
        </a:p>
      </dsp:txBody>
      <dsp:txXfrm>
        <a:off x="28501866" y="16641094"/>
        <a:ext cx="8823643" cy="4853997"/>
      </dsp:txXfrm>
    </dsp:sp>
    <dsp:sp modelId="{A68A142A-7C54-411A-9D46-FA1BDAB57CAA}">
      <dsp:nvSpPr>
        <dsp:cNvPr id="0" name=""/>
        <dsp:cNvSpPr/>
      </dsp:nvSpPr>
      <dsp:spPr>
        <a:xfrm rot="10883397">
          <a:off x="23691849" y="17711563"/>
          <a:ext cx="2112375" cy="2316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u="none" kern="1200"/>
        </a:p>
      </dsp:txBody>
      <dsp:txXfrm rot="10800000">
        <a:off x="24325468" y="18182609"/>
        <a:ext cx="1478663" cy="1390078"/>
      </dsp:txXfrm>
    </dsp:sp>
    <dsp:sp modelId="{D1980D04-DB5F-416C-B975-4DE1A738B273}">
      <dsp:nvSpPr>
        <dsp:cNvPr id="0" name=""/>
        <dsp:cNvSpPr/>
      </dsp:nvSpPr>
      <dsp:spPr>
        <a:xfrm>
          <a:off x="12131426" y="15259754"/>
          <a:ext cx="10568306" cy="68645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3600" u="none" kern="1200">
              <a:latin typeface="Arial" panose="020B0604020202020204" pitchFamily="34" charset="0"/>
            </a:rPr>
            <a:t>حفظ النسل </a:t>
          </a:r>
          <a:endParaRPr lang="fr-FR" sz="3600" u="none" kern="1200">
            <a:latin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3600" u="none" kern="1200">
              <a:latin typeface="Arial" panose="020B0604020202020204" pitchFamily="34" charset="0"/>
            </a:rPr>
            <a:t>(العرض)</a:t>
          </a:r>
          <a:endParaRPr lang="ar-MA" sz="3600" u="none" kern="1200" dirty="0">
            <a:latin typeface="Arial" panose="020B0604020202020204" pitchFamily="34" charset="0"/>
          </a:endParaRPr>
        </a:p>
      </dsp:txBody>
      <dsp:txXfrm>
        <a:off x="13679119" y="16265049"/>
        <a:ext cx="7472920" cy="4853997"/>
      </dsp:txXfrm>
    </dsp:sp>
    <dsp:sp modelId="{B58297F3-DCF9-4B98-8058-6905ED2B5DD5}">
      <dsp:nvSpPr>
        <dsp:cNvPr id="0" name=""/>
        <dsp:cNvSpPr/>
      </dsp:nvSpPr>
      <dsp:spPr>
        <a:xfrm rot="13854324">
          <a:off x="11651608" y="12323758"/>
          <a:ext cx="3061645" cy="2316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u="none" kern="1200"/>
        </a:p>
      </dsp:txBody>
      <dsp:txXfrm rot="10800000">
        <a:off x="12218274" y="13056830"/>
        <a:ext cx="2366606" cy="1390078"/>
      </dsp:txXfrm>
    </dsp:sp>
    <dsp:sp modelId="{853BF212-68C2-4E13-AFF8-105B05EB100F}">
      <dsp:nvSpPr>
        <dsp:cNvPr id="0" name=""/>
        <dsp:cNvSpPr/>
      </dsp:nvSpPr>
      <dsp:spPr>
        <a:xfrm>
          <a:off x="4015283" y="4762320"/>
          <a:ext cx="9741810" cy="68645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MA" sz="3600" u="none" kern="1200" dirty="0">
              <a:latin typeface="Arial" panose="020B0604020202020204" pitchFamily="34" charset="0"/>
            </a:rPr>
            <a:t>حفظ المال</a:t>
          </a:r>
          <a:endParaRPr lang="fr-FR" sz="3600" u="none" kern="1200" dirty="0"/>
        </a:p>
      </dsp:txBody>
      <dsp:txXfrm>
        <a:off x="5441938" y="5767615"/>
        <a:ext cx="6888500" cy="4853997"/>
      </dsp:txXfrm>
    </dsp:sp>
    <dsp:sp modelId="{8BC7F041-272B-40E5-948B-EA51777A6698}">
      <dsp:nvSpPr>
        <dsp:cNvPr id="0" name=""/>
        <dsp:cNvSpPr/>
      </dsp:nvSpPr>
      <dsp:spPr>
        <a:xfrm rot="20557493">
          <a:off x="14418614" y="4852217"/>
          <a:ext cx="2894673" cy="2316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u="none" kern="1200"/>
        </a:p>
      </dsp:txBody>
      <dsp:txXfrm>
        <a:off x="14434471" y="5419355"/>
        <a:ext cx="2199634" cy="139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7EB1B-AC54-404C-8C19-1D49A3F523AE}" type="datetimeFigureOut">
              <a:rPr lang="en-GB" smtClean="0"/>
              <a:pPr/>
              <a:t>19/11/2020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292D-DAD7-4481-8269-508B0519411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6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9142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48" algn="l" defTabSz="9142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72" algn="l" defTabSz="9142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96" algn="l" defTabSz="9142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620" algn="l" defTabSz="9142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44" algn="l" defTabSz="9142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65" algn="l" defTabSz="9142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89" algn="l" defTabSz="9142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40482" y="8947792"/>
            <a:ext cx="43525440" cy="61741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80960" y="16322040"/>
            <a:ext cx="3584448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10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2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31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042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55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063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574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085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E79D-0158-4044-B5F3-10233D5C37A0}" type="datetimeFigureOut">
              <a:rPr lang="en-GB" smtClean="0"/>
              <a:pPr/>
              <a:t>19/11/2020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144A-C3A5-4451-A00B-F20F51B75206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32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E79D-0158-4044-B5F3-10233D5C37A0}" type="datetimeFigureOut">
              <a:rPr lang="en-GB" smtClean="0"/>
              <a:pPr/>
              <a:t>19/11/2020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144A-C3A5-4451-A00B-F20F51B75206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60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7843482" y="1540197"/>
            <a:ext cx="8641086" cy="3276409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20247" y="1540197"/>
            <a:ext cx="25069800" cy="3276409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E79D-0158-4044-B5F3-10233D5C37A0}" type="datetimeFigureOut">
              <a:rPr lang="en-GB" smtClean="0"/>
              <a:pPr/>
              <a:t>19/11/2020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144A-C3A5-4451-A00B-F20F51B75206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67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 userDrawn="1"/>
        </p:nvSpPr>
        <p:spPr>
          <a:xfrm>
            <a:off x="1075341" y="1113745"/>
            <a:ext cx="49068806" cy="2659621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7560" noProof="0" dirty="0"/>
          </a:p>
        </p:txBody>
      </p:sp>
      <p:cxnSp>
        <p:nvCxnSpPr>
          <p:cNvPr id="12" name="Connecteur droit 11"/>
          <p:cNvCxnSpPr/>
          <p:nvPr userDrawn="1"/>
        </p:nvCxnSpPr>
        <p:spPr>
          <a:xfrm>
            <a:off x="2538623" y="5024846"/>
            <a:ext cx="46129154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89073" y="1881835"/>
            <a:ext cx="28883896" cy="2688336"/>
          </a:xfrm>
        </p:spPr>
        <p:txBody>
          <a:bodyPr rtlCol="0" anchor="b" anchorCtr="0">
            <a:normAutofit/>
          </a:bodyPr>
          <a:lstStyle>
            <a:lvl1pPr>
              <a:defRPr sz="1176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sz="quarter" idx="10"/>
          </p:nvPr>
        </p:nvSpPr>
        <p:spPr>
          <a:xfrm>
            <a:off x="2265885" y="6029554"/>
            <a:ext cx="18549523" cy="167060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504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504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504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504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504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4200"/>
              </a:spcBef>
              <a:spcAft>
                <a:spcPts val="5040"/>
              </a:spcAft>
              <a:buNone/>
            </a:pPr>
            <a:r>
              <a:rPr lang="fr-FR" noProof="0"/>
              <a:t>Cliquez pour modifier les styles du texte du masque</a:t>
            </a:r>
          </a:p>
          <a:p>
            <a:pPr marL="0" lvl="1" indent="0" rtl="0">
              <a:lnSpc>
                <a:spcPct val="150000"/>
              </a:lnSpc>
              <a:spcBef>
                <a:spcPts val="4200"/>
              </a:spcBef>
              <a:spcAft>
                <a:spcPts val="504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4200"/>
              </a:spcBef>
              <a:spcAft>
                <a:spcPts val="504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4200"/>
              </a:spcBef>
              <a:spcAft>
                <a:spcPts val="504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4200"/>
              </a:spcBef>
              <a:spcAft>
                <a:spcPts val="5040"/>
              </a:spcAft>
              <a:buNone/>
            </a:pPr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6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2265881" y="26056605"/>
            <a:ext cx="13761724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F100C82-D502-454B-9D54-D5DEB14EB94C}" type="datetime1">
              <a:rPr lang="fr-FR" noProof="0" smtClean="0"/>
              <a:t>19/11/2020</a:t>
            </a:fld>
            <a:endParaRPr lang="fr-FR" noProof="0" dirty="0"/>
          </a:p>
        </p:txBody>
      </p:sp>
      <p:sp>
        <p:nvSpPr>
          <p:cNvPr id="7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9522448" y="26056605"/>
            <a:ext cx="1216152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162087" y="26056605"/>
            <a:ext cx="13761724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4427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E79D-0158-4044-B5F3-10233D5C37A0}" type="datetimeFigureOut">
              <a:rPr lang="en-GB" smtClean="0"/>
              <a:pPr/>
              <a:t>19/11/2020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144A-C3A5-4451-A00B-F20F51B75206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80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4953" y="18508982"/>
            <a:ext cx="43525440" cy="5720715"/>
          </a:xfrm>
        </p:spPr>
        <p:txBody>
          <a:bodyPr anchor="t"/>
          <a:lstStyle>
            <a:lvl1pPr algn="l">
              <a:defRPr sz="30815" b="1" cap="all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44953" y="12208202"/>
            <a:ext cx="43525440" cy="6300785"/>
          </a:xfrm>
        </p:spPr>
        <p:txBody>
          <a:bodyPr anchor="b"/>
          <a:lstStyle>
            <a:lvl1pPr marL="0" indent="0">
              <a:buNone/>
              <a:defRPr sz="15408">
                <a:solidFill>
                  <a:schemeClr val="tx1">
                    <a:tint val="75000"/>
                  </a:schemeClr>
                </a:solidFill>
              </a:defRPr>
            </a:lvl1pPr>
            <a:lvl2pPr marL="3510648" indent="0">
              <a:buNone/>
              <a:defRPr sz="13748">
                <a:solidFill>
                  <a:schemeClr val="tx1">
                    <a:tint val="75000"/>
                  </a:schemeClr>
                </a:solidFill>
              </a:defRPr>
            </a:lvl2pPr>
            <a:lvl3pPr marL="7021295" indent="0">
              <a:buNone/>
              <a:defRPr sz="12326">
                <a:solidFill>
                  <a:schemeClr val="tx1">
                    <a:tint val="75000"/>
                  </a:schemeClr>
                </a:solidFill>
              </a:defRPr>
            </a:lvl3pPr>
            <a:lvl4pPr marL="10531936" indent="0">
              <a:buNone/>
              <a:defRPr sz="10667">
                <a:solidFill>
                  <a:schemeClr val="tx1">
                    <a:tint val="75000"/>
                  </a:schemeClr>
                </a:solidFill>
              </a:defRPr>
            </a:lvl4pPr>
            <a:lvl5pPr marL="14042584" indent="0">
              <a:buNone/>
              <a:defRPr sz="10667">
                <a:solidFill>
                  <a:schemeClr val="tx1">
                    <a:tint val="75000"/>
                  </a:schemeClr>
                </a:solidFill>
              </a:defRPr>
            </a:lvl5pPr>
            <a:lvl6pPr marL="17553224" indent="0">
              <a:buNone/>
              <a:defRPr sz="10667">
                <a:solidFill>
                  <a:schemeClr val="tx1">
                    <a:tint val="75000"/>
                  </a:schemeClr>
                </a:solidFill>
              </a:defRPr>
            </a:lvl6pPr>
            <a:lvl7pPr marL="21063872" indent="0">
              <a:buNone/>
              <a:defRPr sz="10667">
                <a:solidFill>
                  <a:schemeClr val="tx1">
                    <a:tint val="75000"/>
                  </a:schemeClr>
                </a:solidFill>
              </a:defRPr>
            </a:lvl7pPr>
            <a:lvl8pPr marL="24574520" indent="0">
              <a:buNone/>
              <a:defRPr sz="10667">
                <a:solidFill>
                  <a:schemeClr val="tx1">
                    <a:tint val="75000"/>
                  </a:schemeClr>
                </a:solidFill>
              </a:defRPr>
            </a:lvl8pPr>
            <a:lvl9pPr marL="28085168" indent="0">
              <a:buNone/>
              <a:defRPr sz="10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E79D-0158-4044-B5F3-10233D5C37A0}" type="datetimeFigureOut">
              <a:rPr lang="en-GB" smtClean="0"/>
              <a:pPr/>
              <a:t>19/11/2020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144A-C3A5-4451-A00B-F20F51B75206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02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20245" y="8961120"/>
            <a:ext cx="16855441" cy="25343169"/>
          </a:xfrm>
        </p:spPr>
        <p:txBody>
          <a:bodyPr/>
          <a:lstStyle>
            <a:lvl1pPr>
              <a:defRPr sz="21571"/>
            </a:lvl1pPr>
            <a:lvl2pPr>
              <a:defRPr sz="18489"/>
            </a:lvl2pPr>
            <a:lvl3pPr>
              <a:defRPr sz="15408"/>
            </a:lvl3pPr>
            <a:lvl4pPr>
              <a:defRPr sz="13748"/>
            </a:lvl4pPr>
            <a:lvl5pPr>
              <a:defRPr sz="13748"/>
            </a:lvl5pPr>
            <a:lvl6pPr>
              <a:defRPr sz="13748"/>
            </a:lvl6pPr>
            <a:lvl7pPr>
              <a:defRPr sz="13748"/>
            </a:lvl7pPr>
            <a:lvl8pPr>
              <a:defRPr sz="13748"/>
            </a:lvl8pPr>
            <a:lvl9pPr>
              <a:defRPr sz="13748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9629126" y="8961120"/>
            <a:ext cx="16855441" cy="25343169"/>
          </a:xfrm>
        </p:spPr>
        <p:txBody>
          <a:bodyPr/>
          <a:lstStyle>
            <a:lvl1pPr>
              <a:defRPr sz="21571"/>
            </a:lvl1pPr>
            <a:lvl2pPr>
              <a:defRPr sz="18489"/>
            </a:lvl2pPr>
            <a:lvl3pPr>
              <a:defRPr sz="15408"/>
            </a:lvl3pPr>
            <a:lvl4pPr>
              <a:defRPr sz="13748"/>
            </a:lvl4pPr>
            <a:lvl5pPr>
              <a:defRPr sz="13748"/>
            </a:lvl5pPr>
            <a:lvl6pPr>
              <a:defRPr sz="13748"/>
            </a:lvl6pPr>
            <a:lvl7pPr>
              <a:defRPr sz="13748"/>
            </a:lvl7pPr>
            <a:lvl8pPr>
              <a:defRPr sz="13748"/>
            </a:lvl8pPr>
            <a:lvl9pPr>
              <a:defRPr sz="13748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E79D-0158-4044-B5F3-10233D5C37A0}" type="datetimeFigureOut">
              <a:rPr lang="en-GB" smtClean="0"/>
              <a:pPr/>
              <a:t>19/11/2020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144A-C3A5-4451-A00B-F20F51B75206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83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0320" y="1153480"/>
            <a:ext cx="46085760" cy="4800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60325" y="6447474"/>
            <a:ext cx="22625052" cy="2687001"/>
          </a:xfrm>
        </p:spPr>
        <p:txBody>
          <a:bodyPr anchor="b"/>
          <a:lstStyle>
            <a:lvl1pPr marL="0" indent="0">
              <a:buNone/>
              <a:defRPr sz="18489" b="1"/>
            </a:lvl1pPr>
            <a:lvl2pPr marL="3510648" indent="0">
              <a:buNone/>
              <a:defRPr sz="15408" b="1"/>
            </a:lvl2pPr>
            <a:lvl3pPr marL="7021295" indent="0">
              <a:buNone/>
              <a:defRPr sz="13748" b="1"/>
            </a:lvl3pPr>
            <a:lvl4pPr marL="10531936" indent="0">
              <a:buNone/>
              <a:defRPr sz="12326" b="1"/>
            </a:lvl4pPr>
            <a:lvl5pPr marL="14042584" indent="0">
              <a:buNone/>
              <a:defRPr sz="12326" b="1"/>
            </a:lvl5pPr>
            <a:lvl6pPr marL="17553224" indent="0">
              <a:buNone/>
              <a:defRPr sz="12326" b="1"/>
            </a:lvl6pPr>
            <a:lvl7pPr marL="21063872" indent="0">
              <a:buNone/>
              <a:defRPr sz="12326" b="1"/>
            </a:lvl7pPr>
            <a:lvl8pPr marL="24574520" indent="0">
              <a:buNone/>
              <a:defRPr sz="12326" b="1"/>
            </a:lvl8pPr>
            <a:lvl9pPr marL="28085168" indent="0">
              <a:buNone/>
              <a:defRPr sz="1232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60325" y="9134475"/>
            <a:ext cx="22625052" cy="16595409"/>
          </a:xfrm>
        </p:spPr>
        <p:txBody>
          <a:bodyPr/>
          <a:lstStyle>
            <a:lvl1pPr>
              <a:defRPr sz="18489"/>
            </a:lvl1pPr>
            <a:lvl2pPr>
              <a:defRPr sz="15408"/>
            </a:lvl2pPr>
            <a:lvl3pPr>
              <a:defRPr sz="13748"/>
            </a:lvl3pPr>
            <a:lvl4pPr>
              <a:defRPr sz="12326"/>
            </a:lvl4pPr>
            <a:lvl5pPr>
              <a:defRPr sz="12326"/>
            </a:lvl5pPr>
            <a:lvl6pPr>
              <a:defRPr sz="12326"/>
            </a:lvl6pPr>
            <a:lvl7pPr>
              <a:defRPr sz="12326"/>
            </a:lvl7pPr>
            <a:lvl8pPr>
              <a:defRPr sz="12326"/>
            </a:lvl8pPr>
            <a:lvl9pPr>
              <a:defRPr sz="12326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6012149" y="6447474"/>
            <a:ext cx="22633939" cy="2687001"/>
          </a:xfrm>
        </p:spPr>
        <p:txBody>
          <a:bodyPr anchor="b"/>
          <a:lstStyle>
            <a:lvl1pPr marL="0" indent="0">
              <a:buNone/>
              <a:defRPr sz="18489" b="1"/>
            </a:lvl1pPr>
            <a:lvl2pPr marL="3510648" indent="0">
              <a:buNone/>
              <a:defRPr sz="15408" b="1"/>
            </a:lvl2pPr>
            <a:lvl3pPr marL="7021295" indent="0">
              <a:buNone/>
              <a:defRPr sz="13748" b="1"/>
            </a:lvl3pPr>
            <a:lvl4pPr marL="10531936" indent="0">
              <a:buNone/>
              <a:defRPr sz="12326" b="1"/>
            </a:lvl4pPr>
            <a:lvl5pPr marL="14042584" indent="0">
              <a:buNone/>
              <a:defRPr sz="12326" b="1"/>
            </a:lvl5pPr>
            <a:lvl6pPr marL="17553224" indent="0">
              <a:buNone/>
              <a:defRPr sz="12326" b="1"/>
            </a:lvl6pPr>
            <a:lvl7pPr marL="21063872" indent="0">
              <a:buNone/>
              <a:defRPr sz="12326" b="1"/>
            </a:lvl7pPr>
            <a:lvl8pPr marL="24574520" indent="0">
              <a:buNone/>
              <a:defRPr sz="12326" b="1"/>
            </a:lvl8pPr>
            <a:lvl9pPr marL="28085168" indent="0">
              <a:buNone/>
              <a:defRPr sz="1232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6012149" y="9134475"/>
            <a:ext cx="22633939" cy="16595409"/>
          </a:xfrm>
        </p:spPr>
        <p:txBody>
          <a:bodyPr/>
          <a:lstStyle>
            <a:lvl1pPr>
              <a:defRPr sz="18489"/>
            </a:lvl1pPr>
            <a:lvl2pPr>
              <a:defRPr sz="15408"/>
            </a:lvl2pPr>
            <a:lvl3pPr>
              <a:defRPr sz="13748"/>
            </a:lvl3pPr>
            <a:lvl4pPr>
              <a:defRPr sz="12326"/>
            </a:lvl4pPr>
            <a:lvl5pPr>
              <a:defRPr sz="12326"/>
            </a:lvl5pPr>
            <a:lvl6pPr>
              <a:defRPr sz="12326"/>
            </a:lvl6pPr>
            <a:lvl7pPr>
              <a:defRPr sz="12326"/>
            </a:lvl7pPr>
            <a:lvl8pPr>
              <a:defRPr sz="12326"/>
            </a:lvl8pPr>
            <a:lvl9pPr>
              <a:defRPr sz="12326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E79D-0158-4044-B5F3-10233D5C37A0}" type="datetimeFigureOut">
              <a:rPr lang="en-GB" smtClean="0"/>
              <a:pPr/>
              <a:t>19/11/2020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144A-C3A5-4451-A00B-F20F51B75206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3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E79D-0158-4044-B5F3-10233D5C37A0}" type="datetimeFigureOut">
              <a:rPr lang="en-GB" smtClean="0"/>
              <a:pPr/>
              <a:t>19/11/2020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144A-C3A5-4451-A00B-F20F51B75206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9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E79D-0158-4044-B5F3-10233D5C37A0}" type="datetimeFigureOut">
              <a:rPr lang="en-GB" smtClean="0"/>
              <a:pPr/>
              <a:t>19/11/2020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144A-C3A5-4451-A00B-F20F51B75206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02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0331" y="1146811"/>
            <a:ext cx="16846552" cy="4880610"/>
          </a:xfrm>
        </p:spPr>
        <p:txBody>
          <a:bodyPr anchor="b"/>
          <a:lstStyle>
            <a:lvl1pPr algn="l">
              <a:defRPr sz="15408" b="1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20283" y="1146816"/>
            <a:ext cx="28625806" cy="24583075"/>
          </a:xfrm>
        </p:spPr>
        <p:txBody>
          <a:bodyPr/>
          <a:lstStyle>
            <a:lvl1pPr>
              <a:defRPr sz="24652"/>
            </a:lvl1pPr>
            <a:lvl2pPr>
              <a:defRPr sz="21571"/>
            </a:lvl2pPr>
            <a:lvl3pPr>
              <a:defRPr sz="18489"/>
            </a:lvl3pPr>
            <a:lvl4pPr>
              <a:defRPr sz="15408"/>
            </a:lvl4pPr>
            <a:lvl5pPr>
              <a:defRPr sz="15408"/>
            </a:lvl5pPr>
            <a:lvl6pPr>
              <a:defRPr sz="15408"/>
            </a:lvl6pPr>
            <a:lvl7pPr>
              <a:defRPr sz="15408"/>
            </a:lvl7pPr>
            <a:lvl8pPr>
              <a:defRPr sz="15408"/>
            </a:lvl8pPr>
            <a:lvl9pPr>
              <a:defRPr sz="15408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60331" y="6027426"/>
            <a:ext cx="16846552" cy="19702465"/>
          </a:xfrm>
        </p:spPr>
        <p:txBody>
          <a:bodyPr/>
          <a:lstStyle>
            <a:lvl1pPr marL="0" indent="0">
              <a:buNone/>
              <a:defRPr sz="10667"/>
            </a:lvl1pPr>
            <a:lvl2pPr marL="3510648" indent="0">
              <a:buNone/>
              <a:defRPr sz="9245"/>
            </a:lvl2pPr>
            <a:lvl3pPr marL="7021295" indent="0">
              <a:buNone/>
              <a:defRPr sz="7585"/>
            </a:lvl3pPr>
            <a:lvl4pPr marL="10531936" indent="0">
              <a:buNone/>
              <a:defRPr sz="6874"/>
            </a:lvl4pPr>
            <a:lvl5pPr marL="14042584" indent="0">
              <a:buNone/>
              <a:defRPr sz="6874"/>
            </a:lvl5pPr>
            <a:lvl6pPr marL="17553224" indent="0">
              <a:buNone/>
              <a:defRPr sz="6874"/>
            </a:lvl6pPr>
            <a:lvl7pPr marL="21063872" indent="0">
              <a:buNone/>
              <a:defRPr sz="6874"/>
            </a:lvl7pPr>
            <a:lvl8pPr marL="24574520" indent="0">
              <a:buNone/>
              <a:defRPr sz="6874"/>
            </a:lvl8pPr>
            <a:lvl9pPr marL="28085168" indent="0">
              <a:buNone/>
              <a:defRPr sz="6874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E79D-0158-4044-B5F3-10233D5C37A0}" type="datetimeFigureOut">
              <a:rPr lang="en-GB" smtClean="0"/>
              <a:pPr/>
              <a:t>19/11/2020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144A-C3A5-4451-A00B-F20F51B75206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78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36812" y="20162525"/>
            <a:ext cx="30723840" cy="2380299"/>
          </a:xfrm>
        </p:spPr>
        <p:txBody>
          <a:bodyPr anchor="b"/>
          <a:lstStyle>
            <a:lvl1pPr algn="l">
              <a:defRPr sz="15408" b="1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036812" y="2573655"/>
            <a:ext cx="30723840" cy="17282160"/>
          </a:xfrm>
        </p:spPr>
        <p:txBody>
          <a:bodyPr/>
          <a:lstStyle>
            <a:lvl1pPr marL="0" indent="0">
              <a:buNone/>
              <a:defRPr sz="24652"/>
            </a:lvl1pPr>
            <a:lvl2pPr marL="3510648" indent="0">
              <a:buNone/>
              <a:defRPr sz="21571"/>
            </a:lvl2pPr>
            <a:lvl3pPr marL="7021295" indent="0">
              <a:buNone/>
              <a:defRPr sz="18489"/>
            </a:lvl3pPr>
            <a:lvl4pPr marL="10531936" indent="0">
              <a:buNone/>
              <a:defRPr sz="15408"/>
            </a:lvl4pPr>
            <a:lvl5pPr marL="14042584" indent="0">
              <a:buNone/>
              <a:defRPr sz="15408"/>
            </a:lvl5pPr>
            <a:lvl6pPr marL="17553224" indent="0">
              <a:buNone/>
              <a:defRPr sz="15408"/>
            </a:lvl6pPr>
            <a:lvl7pPr marL="21063872" indent="0">
              <a:buNone/>
              <a:defRPr sz="15408"/>
            </a:lvl7pPr>
            <a:lvl8pPr marL="24574520" indent="0">
              <a:buNone/>
              <a:defRPr sz="15408"/>
            </a:lvl8pPr>
            <a:lvl9pPr marL="28085168" indent="0">
              <a:buNone/>
              <a:defRPr sz="15408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036812" y="22542824"/>
            <a:ext cx="30723840" cy="3380420"/>
          </a:xfrm>
        </p:spPr>
        <p:txBody>
          <a:bodyPr/>
          <a:lstStyle>
            <a:lvl1pPr marL="0" indent="0">
              <a:buNone/>
              <a:defRPr sz="10667"/>
            </a:lvl1pPr>
            <a:lvl2pPr marL="3510648" indent="0">
              <a:buNone/>
              <a:defRPr sz="9245"/>
            </a:lvl2pPr>
            <a:lvl3pPr marL="7021295" indent="0">
              <a:buNone/>
              <a:defRPr sz="7585"/>
            </a:lvl3pPr>
            <a:lvl4pPr marL="10531936" indent="0">
              <a:buNone/>
              <a:defRPr sz="6874"/>
            </a:lvl4pPr>
            <a:lvl5pPr marL="14042584" indent="0">
              <a:buNone/>
              <a:defRPr sz="6874"/>
            </a:lvl5pPr>
            <a:lvl6pPr marL="17553224" indent="0">
              <a:buNone/>
              <a:defRPr sz="6874"/>
            </a:lvl6pPr>
            <a:lvl7pPr marL="21063872" indent="0">
              <a:buNone/>
              <a:defRPr sz="6874"/>
            </a:lvl7pPr>
            <a:lvl8pPr marL="24574520" indent="0">
              <a:buNone/>
              <a:defRPr sz="6874"/>
            </a:lvl8pPr>
            <a:lvl9pPr marL="28085168" indent="0">
              <a:buNone/>
              <a:defRPr sz="6874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E79D-0158-4044-B5F3-10233D5C37A0}" type="datetimeFigureOut">
              <a:rPr lang="en-GB" smtClean="0"/>
              <a:pPr/>
              <a:t>19/11/2020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144A-C3A5-4451-A00B-F20F51B75206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0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60320" y="1153480"/>
            <a:ext cx="46085760" cy="4800600"/>
          </a:xfrm>
          <a:prstGeom prst="rect">
            <a:avLst/>
          </a:prstGeom>
        </p:spPr>
        <p:txBody>
          <a:bodyPr vert="horz" lIns="296208" tIns="148102" rIns="296208" bIns="148102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60320" y="6720846"/>
            <a:ext cx="46085760" cy="19009045"/>
          </a:xfrm>
          <a:prstGeom prst="rect">
            <a:avLst/>
          </a:prstGeom>
        </p:spPr>
        <p:txBody>
          <a:bodyPr vert="horz" lIns="296208" tIns="148102" rIns="296208" bIns="148102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60320" y="26696676"/>
            <a:ext cx="11948160" cy="1533525"/>
          </a:xfrm>
          <a:prstGeom prst="rect">
            <a:avLst/>
          </a:prstGeom>
        </p:spPr>
        <p:txBody>
          <a:bodyPr vert="horz" lIns="296208" tIns="148102" rIns="296208" bIns="148102" rtlCol="0" anchor="ctr"/>
          <a:lstStyle>
            <a:lvl1pPr algn="l">
              <a:defRPr sz="92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1E79D-0158-4044-B5F3-10233D5C37A0}" type="datetimeFigureOut">
              <a:rPr lang="en-GB" smtClean="0"/>
              <a:pPr/>
              <a:t>19/11/2020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495522" y="26696676"/>
            <a:ext cx="16215360" cy="1533525"/>
          </a:xfrm>
          <a:prstGeom prst="rect">
            <a:avLst/>
          </a:prstGeom>
        </p:spPr>
        <p:txBody>
          <a:bodyPr vert="horz" lIns="296208" tIns="148102" rIns="296208" bIns="148102" rtlCol="0" anchor="ctr"/>
          <a:lstStyle>
            <a:lvl1pPr algn="ctr">
              <a:defRPr sz="92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6697920" y="26696676"/>
            <a:ext cx="11948160" cy="1533525"/>
          </a:xfrm>
          <a:prstGeom prst="rect">
            <a:avLst/>
          </a:prstGeom>
        </p:spPr>
        <p:txBody>
          <a:bodyPr vert="horz" lIns="296208" tIns="148102" rIns="296208" bIns="148102" rtlCol="0" anchor="ctr"/>
          <a:lstStyle>
            <a:lvl1pPr algn="r">
              <a:defRPr sz="92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E144A-C3A5-4451-A00B-F20F51B75206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2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7021295" rtl="0" eaLnBrk="1" latinLnBrk="0" hangingPunct="1">
        <a:spcBef>
          <a:spcPct val="0"/>
        </a:spcBef>
        <a:buNone/>
        <a:defRPr sz="3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2986" indent="-2632986" algn="l" defTabSz="7021295" rtl="0" eaLnBrk="1" latinLnBrk="0" hangingPunct="1">
        <a:spcBef>
          <a:spcPct val="20000"/>
        </a:spcBef>
        <a:buFont typeface="Arial" pitchFamily="34" charset="0"/>
        <a:buChar char="•"/>
        <a:defRPr sz="24652" kern="1200">
          <a:solidFill>
            <a:schemeClr val="tx1"/>
          </a:solidFill>
          <a:latin typeface="+mn-lt"/>
          <a:ea typeface="+mn-ea"/>
          <a:cs typeface="+mn-cs"/>
        </a:defRPr>
      </a:lvl1pPr>
      <a:lvl2pPr marL="5704799" indent="-2194151" algn="l" defTabSz="7021295" rtl="0" eaLnBrk="1" latinLnBrk="0" hangingPunct="1">
        <a:spcBef>
          <a:spcPct val="20000"/>
        </a:spcBef>
        <a:buFont typeface="Arial" pitchFamily="34" charset="0"/>
        <a:buChar char="–"/>
        <a:defRPr sz="21571" kern="1200">
          <a:solidFill>
            <a:schemeClr val="tx1"/>
          </a:solidFill>
          <a:latin typeface="+mn-lt"/>
          <a:ea typeface="+mn-ea"/>
          <a:cs typeface="+mn-cs"/>
        </a:defRPr>
      </a:lvl2pPr>
      <a:lvl3pPr marL="8776612" indent="-1755324" algn="l" defTabSz="7021295" rtl="0" eaLnBrk="1" latinLnBrk="0" hangingPunct="1">
        <a:spcBef>
          <a:spcPct val="20000"/>
        </a:spcBef>
        <a:buFont typeface="Arial" pitchFamily="34" charset="0"/>
        <a:buChar char="•"/>
        <a:defRPr sz="18489" kern="1200">
          <a:solidFill>
            <a:schemeClr val="tx1"/>
          </a:solidFill>
          <a:latin typeface="+mn-lt"/>
          <a:ea typeface="+mn-ea"/>
          <a:cs typeface="+mn-cs"/>
        </a:defRPr>
      </a:lvl3pPr>
      <a:lvl4pPr marL="12287260" indent="-1755324" algn="l" defTabSz="7021295" rtl="0" eaLnBrk="1" latinLnBrk="0" hangingPunct="1">
        <a:spcBef>
          <a:spcPct val="20000"/>
        </a:spcBef>
        <a:buFont typeface="Arial" pitchFamily="34" charset="0"/>
        <a:buChar char="–"/>
        <a:defRPr sz="15408" kern="1200">
          <a:solidFill>
            <a:schemeClr val="tx1"/>
          </a:solidFill>
          <a:latin typeface="+mn-lt"/>
          <a:ea typeface="+mn-ea"/>
          <a:cs typeface="+mn-cs"/>
        </a:defRPr>
      </a:lvl4pPr>
      <a:lvl5pPr marL="15797908" indent="-1755324" algn="l" defTabSz="7021295" rtl="0" eaLnBrk="1" latinLnBrk="0" hangingPunct="1">
        <a:spcBef>
          <a:spcPct val="20000"/>
        </a:spcBef>
        <a:buFont typeface="Arial" pitchFamily="34" charset="0"/>
        <a:buChar char="»"/>
        <a:defRPr sz="15408" kern="1200">
          <a:solidFill>
            <a:schemeClr val="tx1"/>
          </a:solidFill>
          <a:latin typeface="+mn-lt"/>
          <a:ea typeface="+mn-ea"/>
          <a:cs typeface="+mn-cs"/>
        </a:defRPr>
      </a:lvl5pPr>
      <a:lvl6pPr marL="19308555" indent="-1755324" algn="l" defTabSz="7021295" rtl="0" eaLnBrk="1" latinLnBrk="0" hangingPunct="1">
        <a:spcBef>
          <a:spcPct val="20000"/>
        </a:spcBef>
        <a:buFont typeface="Arial" pitchFamily="34" charset="0"/>
        <a:buChar char="•"/>
        <a:defRPr sz="15408" kern="1200">
          <a:solidFill>
            <a:schemeClr val="tx1"/>
          </a:solidFill>
          <a:latin typeface="+mn-lt"/>
          <a:ea typeface="+mn-ea"/>
          <a:cs typeface="+mn-cs"/>
        </a:defRPr>
      </a:lvl6pPr>
      <a:lvl7pPr marL="22819196" indent="-1755324" algn="l" defTabSz="7021295" rtl="0" eaLnBrk="1" latinLnBrk="0" hangingPunct="1">
        <a:spcBef>
          <a:spcPct val="20000"/>
        </a:spcBef>
        <a:buFont typeface="Arial" pitchFamily="34" charset="0"/>
        <a:buChar char="•"/>
        <a:defRPr sz="15408" kern="1200">
          <a:solidFill>
            <a:schemeClr val="tx1"/>
          </a:solidFill>
          <a:latin typeface="+mn-lt"/>
          <a:ea typeface="+mn-ea"/>
          <a:cs typeface="+mn-cs"/>
        </a:defRPr>
      </a:lvl7pPr>
      <a:lvl8pPr marL="26329844" indent="-1755324" algn="l" defTabSz="7021295" rtl="0" eaLnBrk="1" latinLnBrk="0" hangingPunct="1">
        <a:spcBef>
          <a:spcPct val="20000"/>
        </a:spcBef>
        <a:buFont typeface="Arial" pitchFamily="34" charset="0"/>
        <a:buChar char="•"/>
        <a:defRPr sz="15408" kern="1200">
          <a:solidFill>
            <a:schemeClr val="tx1"/>
          </a:solidFill>
          <a:latin typeface="+mn-lt"/>
          <a:ea typeface="+mn-ea"/>
          <a:cs typeface="+mn-cs"/>
        </a:defRPr>
      </a:lvl8pPr>
      <a:lvl9pPr marL="29840484" indent="-1755324" algn="l" defTabSz="7021295" rtl="0" eaLnBrk="1" latinLnBrk="0" hangingPunct="1">
        <a:spcBef>
          <a:spcPct val="20000"/>
        </a:spcBef>
        <a:buFont typeface="Arial" pitchFamily="34" charset="0"/>
        <a:buChar char="•"/>
        <a:defRPr sz="154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21295" rtl="0" eaLnBrk="1" latinLnBrk="0" hangingPunct="1">
        <a:defRPr sz="13748" kern="1200">
          <a:solidFill>
            <a:schemeClr val="tx1"/>
          </a:solidFill>
          <a:latin typeface="+mn-lt"/>
          <a:ea typeface="+mn-ea"/>
          <a:cs typeface="+mn-cs"/>
        </a:defRPr>
      </a:lvl1pPr>
      <a:lvl2pPr marL="3510648" algn="l" defTabSz="7021295" rtl="0" eaLnBrk="1" latinLnBrk="0" hangingPunct="1">
        <a:defRPr sz="13748" kern="1200">
          <a:solidFill>
            <a:schemeClr val="tx1"/>
          </a:solidFill>
          <a:latin typeface="+mn-lt"/>
          <a:ea typeface="+mn-ea"/>
          <a:cs typeface="+mn-cs"/>
        </a:defRPr>
      </a:lvl2pPr>
      <a:lvl3pPr marL="7021295" algn="l" defTabSz="7021295" rtl="0" eaLnBrk="1" latinLnBrk="0" hangingPunct="1">
        <a:defRPr sz="13748" kern="1200">
          <a:solidFill>
            <a:schemeClr val="tx1"/>
          </a:solidFill>
          <a:latin typeface="+mn-lt"/>
          <a:ea typeface="+mn-ea"/>
          <a:cs typeface="+mn-cs"/>
        </a:defRPr>
      </a:lvl3pPr>
      <a:lvl4pPr marL="10531936" algn="l" defTabSz="7021295" rtl="0" eaLnBrk="1" latinLnBrk="0" hangingPunct="1">
        <a:defRPr sz="13748" kern="1200">
          <a:solidFill>
            <a:schemeClr val="tx1"/>
          </a:solidFill>
          <a:latin typeface="+mn-lt"/>
          <a:ea typeface="+mn-ea"/>
          <a:cs typeface="+mn-cs"/>
        </a:defRPr>
      </a:lvl4pPr>
      <a:lvl5pPr marL="14042584" algn="l" defTabSz="7021295" rtl="0" eaLnBrk="1" latinLnBrk="0" hangingPunct="1">
        <a:defRPr sz="13748" kern="1200">
          <a:solidFill>
            <a:schemeClr val="tx1"/>
          </a:solidFill>
          <a:latin typeface="+mn-lt"/>
          <a:ea typeface="+mn-ea"/>
          <a:cs typeface="+mn-cs"/>
        </a:defRPr>
      </a:lvl5pPr>
      <a:lvl6pPr marL="17553224" algn="l" defTabSz="7021295" rtl="0" eaLnBrk="1" latinLnBrk="0" hangingPunct="1">
        <a:defRPr sz="13748" kern="1200">
          <a:solidFill>
            <a:schemeClr val="tx1"/>
          </a:solidFill>
          <a:latin typeface="+mn-lt"/>
          <a:ea typeface="+mn-ea"/>
          <a:cs typeface="+mn-cs"/>
        </a:defRPr>
      </a:lvl6pPr>
      <a:lvl7pPr marL="21063872" algn="l" defTabSz="7021295" rtl="0" eaLnBrk="1" latinLnBrk="0" hangingPunct="1">
        <a:defRPr sz="13748" kern="1200">
          <a:solidFill>
            <a:schemeClr val="tx1"/>
          </a:solidFill>
          <a:latin typeface="+mn-lt"/>
          <a:ea typeface="+mn-ea"/>
          <a:cs typeface="+mn-cs"/>
        </a:defRPr>
      </a:lvl7pPr>
      <a:lvl8pPr marL="24574520" algn="l" defTabSz="7021295" rtl="0" eaLnBrk="1" latinLnBrk="0" hangingPunct="1">
        <a:defRPr sz="13748" kern="1200">
          <a:solidFill>
            <a:schemeClr val="tx1"/>
          </a:solidFill>
          <a:latin typeface="+mn-lt"/>
          <a:ea typeface="+mn-ea"/>
          <a:cs typeface="+mn-cs"/>
        </a:defRPr>
      </a:lvl8pPr>
      <a:lvl9pPr marL="28085168" algn="l" defTabSz="7021295" rtl="0" eaLnBrk="1" latinLnBrk="0" hangingPunct="1">
        <a:defRPr sz="13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ensershope.org/chances_for_survival.htm?fbclid=IwAR0M0Nby1HBLNRNhk3zgbahiZmmKJGTXVmJE0vrAxR4aKErEoaxSlGv-lU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nsershope.org/chances_for_survival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443886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nsershope.org/chances_for_survival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443886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6C7D2-286A-461F-B4EF-3EBA6FC1C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3202211"/>
            <a:ext cx="44805600" cy="10027920"/>
          </a:xfrm>
        </p:spPr>
        <p:txBody>
          <a:bodyPr>
            <a:normAutofit fontScale="90000"/>
          </a:bodyPr>
          <a:lstStyle/>
          <a:p>
            <a:pPr rtl="1"/>
            <a:r>
              <a:rPr lang="ar-MA" b="1" dirty="0"/>
              <a:t>قواعد من الإعجاز العلمي </a:t>
            </a:r>
            <a:br>
              <a:rPr lang="ar-MA" b="1" dirty="0"/>
            </a:br>
            <a:r>
              <a:rPr lang="ar-MA" b="1" dirty="0"/>
              <a:t>لا غنى للقاضي أو رجل الإدارة عنها</a:t>
            </a:r>
            <a:br>
              <a:rPr lang="fr-FR" dirty="0"/>
            </a:br>
            <a:endParaRPr lang="fr-FR" sz="9240" dirty="0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54C37B44-08D8-4B3B-957E-09600C044972}"/>
              </a:ext>
            </a:extLst>
          </p:cNvPr>
          <p:cNvSpPr txBox="1">
            <a:spLocks/>
          </p:cNvSpPr>
          <p:nvPr/>
        </p:nvSpPr>
        <p:spPr>
          <a:xfrm>
            <a:off x="6016864" y="13372040"/>
            <a:ext cx="39172672" cy="14236112"/>
          </a:xfrm>
          <a:prstGeom prst="rect">
            <a:avLst/>
          </a:prstGeom>
        </p:spPr>
        <p:txBody>
          <a:bodyPr vert="horz" lIns="296208" tIns="148102" rIns="296208" bIns="148102" rtlCol="0" anchor="ctr">
            <a:noAutofit/>
          </a:bodyPr>
          <a:lstStyle>
            <a:lvl1pPr algn="ctr" defTabSz="7021295" rtl="0" eaLnBrk="1" latinLnBrk="0" hangingPunct="1">
              <a:spcBef>
                <a:spcPct val="0"/>
              </a:spcBef>
              <a:buNone/>
              <a:defRPr sz="3389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840480" rtl="1"/>
            <a:r>
              <a:rPr lang="ar-SA" altLang="fr-FR" sz="15000" b="1" dirty="0">
                <a:solidFill>
                  <a:srgbClr val="7F02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MA" altLang="fr-FR" sz="15000" b="1" dirty="0">
                <a:solidFill>
                  <a:srgbClr val="7F02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أستاذ ال</a:t>
            </a:r>
            <a:r>
              <a:rPr lang="ar-SA" altLang="fr-FR" sz="15000" b="1" dirty="0">
                <a:solidFill>
                  <a:srgbClr val="7F02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دكتور محمد بورباب</a:t>
            </a:r>
            <a:br>
              <a:rPr lang="ar-MA" altLang="fr-FR" sz="15000" b="1" dirty="0">
                <a:solidFill>
                  <a:srgbClr val="7F02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MA" altLang="fr-FR" sz="15000" b="1" dirty="0">
                <a:solidFill>
                  <a:srgbClr val="7F02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تخصص: بيولوجية جزيئية</a:t>
            </a:r>
            <a:br>
              <a:rPr lang="ar-MA" altLang="fr-FR" sz="15000" b="1" dirty="0">
                <a:solidFill>
                  <a:srgbClr val="7F02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MA" altLang="fr-FR" sz="15000" b="1" dirty="0">
                <a:solidFill>
                  <a:srgbClr val="7F02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بيولوجيا/جيولوجيا</a:t>
            </a:r>
            <a:br>
              <a:rPr lang="fr-FR" altLang="fr-FR" sz="15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altLang="fr-FR" sz="15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أستاذ </a:t>
            </a:r>
            <a:r>
              <a:rPr lang="ar-MA" altLang="fr-FR" sz="15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زائر </a:t>
            </a:r>
            <a:r>
              <a:rPr lang="ar-SA" altLang="fr-FR" sz="15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علم الأحياء الجنائي</a:t>
            </a:r>
            <a:br>
              <a:rPr lang="fr-FR" altLang="fr-FR" sz="15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altLang="fr-FR" sz="15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رئيس هيئة ال</a:t>
            </a:r>
            <a:r>
              <a:rPr lang="ar-MA" altLang="fr-FR" sz="15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altLang="fr-FR" sz="15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عجاز لشمال المغرب</a:t>
            </a:r>
            <a:br>
              <a:rPr lang="ar-MA" altLang="fr-FR" sz="15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MA" altLang="fr-FR" sz="15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رئيس المؤتمر الدولي لتطوان بالمملكة المغربية</a:t>
            </a:r>
            <a:r>
              <a:rPr lang="ar-SA" altLang="fr-FR" sz="15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br>
              <a:rPr lang="ar-MA" altLang="fr-FR" sz="15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altLang="fr-FR" sz="15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رئيس تحرير مجلة إعجاز الدولية للبحث والتأمل العلمي</a:t>
            </a:r>
            <a:endParaRPr lang="fr-FR" sz="15000" dirty="0"/>
          </a:p>
        </p:txBody>
      </p:sp>
      <p:pic>
        <p:nvPicPr>
          <p:cNvPr id="8" name="Picture 4" descr="Résultat de recherche d'images pour &quot;‫هيئة الاعجاز لشمال المغرب‬‎&quot;">
            <a:extLst>
              <a:ext uri="{FF2B5EF4-FFF2-40B4-BE49-F238E27FC236}">
                <a16:creationId xmlns:a16="http://schemas.microsoft.com/office/drawing/2014/main" id="{F84D5BF5-BADD-4EAD-AED8-B7B288461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560" y="648272"/>
            <a:ext cx="12785776" cy="259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41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7E82F0-176E-4C10-B642-9317176A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16340848"/>
            <a:ext cx="46085760" cy="4800600"/>
          </a:xfrm>
        </p:spPr>
        <p:txBody>
          <a:bodyPr>
            <a:normAutofit fontScale="90000"/>
          </a:bodyPr>
          <a:lstStyle/>
          <a:p>
            <a:pPr algn="ctr"/>
            <a:r>
              <a:rPr lang="ar-MA" b="1" dirty="0">
                <a:solidFill>
                  <a:schemeClr val="tx2"/>
                </a:solidFill>
              </a:rPr>
              <a:t>الإعجاز العلمي التشريعي</a:t>
            </a:r>
            <a:br>
              <a:rPr lang="ar-MA" b="1" dirty="0">
                <a:solidFill>
                  <a:schemeClr val="tx2"/>
                </a:solidFill>
              </a:rPr>
            </a:br>
            <a:r>
              <a:rPr lang="ar-MA" b="1" dirty="0">
                <a:solidFill>
                  <a:schemeClr val="tx2"/>
                </a:solidFill>
              </a:rPr>
              <a:t>في تحديد ستة أشهر كأقل مدة الحمل</a:t>
            </a:r>
            <a:br>
              <a:rPr lang="fr-FR" b="1" dirty="0"/>
            </a:b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538EBC9-D292-4840-A75E-F324DC10BD9F}"/>
              </a:ext>
            </a:extLst>
          </p:cNvPr>
          <p:cNvSpPr txBox="1">
            <a:spLocks/>
          </p:cNvSpPr>
          <p:nvPr/>
        </p:nvSpPr>
        <p:spPr>
          <a:xfrm>
            <a:off x="22089217" y="15438345"/>
            <a:ext cx="25523186" cy="5567365"/>
          </a:xfrm>
          <a:prstGeom prst="rect">
            <a:avLst/>
          </a:prstGeom>
        </p:spPr>
        <p:txBody>
          <a:bodyPr vert="horz" lIns="384048" tIns="192024" rIns="384048" bIns="192024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18480" b="1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237C373-7B89-439D-9158-212FED507A4C}"/>
              </a:ext>
            </a:extLst>
          </p:cNvPr>
          <p:cNvSpPr/>
          <p:nvPr/>
        </p:nvSpPr>
        <p:spPr>
          <a:xfrm>
            <a:off x="43252202" y="10364972"/>
            <a:ext cx="6400800" cy="49546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0" dirty="0"/>
              <a:t>4</a:t>
            </a:r>
            <a:endParaRPr lang="fr-FR" sz="40000" dirty="0"/>
          </a:p>
        </p:txBody>
      </p:sp>
    </p:spTree>
    <p:extLst>
      <p:ext uri="{BB962C8B-B14F-4D97-AF65-F5344CB8AC3E}">
        <p14:creationId xmlns:p14="http://schemas.microsoft.com/office/powerpoint/2010/main" val="572006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BD42B-BCF4-4FF5-BA63-8ED0F9CE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11618118"/>
            <a:ext cx="44165520" cy="5567365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b="1" dirty="0"/>
              <a:t>المولود قبل الأوان</a:t>
            </a:r>
            <a:r>
              <a:rPr lang="fr-FR" b="1" dirty="0"/>
              <a:t>.</a:t>
            </a:r>
            <a:r>
              <a:rPr lang="ar-SA" b="1" dirty="0"/>
              <a:t>  </a:t>
            </a:r>
            <a:r>
              <a:rPr lang="fr-FR" b="1" dirty="0"/>
              <a:t>The </a:t>
            </a:r>
            <a:r>
              <a:rPr lang="fr-FR" b="1" dirty="0" err="1"/>
              <a:t>premature</a:t>
            </a:r>
            <a:r>
              <a:rPr lang="ar-SA" b="1" dirty="0"/>
              <a:t> بين الاكتشافات العلمية والنصوص القرآنية</a:t>
            </a:r>
            <a:endParaRPr lang="fr-FR" dirty="0"/>
          </a:p>
        </p:txBody>
      </p:sp>
      <p:pic>
        <p:nvPicPr>
          <p:cNvPr id="5" name="Picture 4" descr="Résultat de recherche d'images pour &quot;‫هيئة الاعجاز لشمال المغرب‬‎&quot;">
            <a:extLst>
              <a:ext uri="{FF2B5EF4-FFF2-40B4-BE49-F238E27FC236}">
                <a16:creationId xmlns:a16="http://schemas.microsoft.com/office/drawing/2014/main" id="{B3B711D7-D706-4C3E-8DA6-C4DA09DA4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910" y="232657"/>
            <a:ext cx="19922490" cy="404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83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82A03-3BD2-41F0-913F-7127F772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5114" y="2265151"/>
            <a:ext cx="30461172" cy="5567365"/>
          </a:xfrm>
        </p:spPr>
        <p:txBody>
          <a:bodyPr>
            <a:noAutofit/>
          </a:bodyPr>
          <a:lstStyle/>
          <a:p>
            <a:r>
              <a:rPr lang="ar-MA" sz="20000" dirty="0"/>
              <a:t>الاعجاز العلمي التشريعي</a:t>
            </a:r>
            <a:br>
              <a:rPr lang="ar-MA" sz="20000" dirty="0"/>
            </a:br>
            <a:r>
              <a:rPr lang="ar-MA" sz="20000" dirty="0"/>
              <a:t>في </a:t>
            </a:r>
            <a:r>
              <a:rPr lang="ar-MA" sz="20000" dirty="0">
                <a:solidFill>
                  <a:srgbClr val="FF0000"/>
                </a:solidFill>
              </a:rPr>
              <a:t>تحديد ستة أشهر كأقل مدة الحمل</a:t>
            </a:r>
            <a:br>
              <a:rPr lang="ar-MA" sz="20000" dirty="0"/>
            </a:br>
            <a:endParaRPr lang="fr-FR" sz="20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5B587B-0E0C-442F-B62E-B425BA92F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25" y="7852220"/>
            <a:ext cx="48443551" cy="15653895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MA" sz="13000" dirty="0"/>
              <a:t>بين العلم الحديث ما اتفق عليه العلماء وما ورد في الأثر من تطبيق تشريعات المسلمين المرتبطة بتحديد أقل مدة للحمل هي ستة أشهر</a:t>
            </a:r>
            <a:br>
              <a:rPr lang="ar-MA" sz="13000" dirty="0"/>
            </a:br>
            <a:r>
              <a:rPr lang="ar-MA" sz="13000" dirty="0"/>
              <a:t>وقد </a:t>
            </a:r>
            <a:r>
              <a:rPr lang="ar-MA" sz="13000" b="1" dirty="0">
                <a:solidFill>
                  <a:srgbClr val="FF0000"/>
                </a:solidFill>
              </a:rPr>
              <a:t>قرر الأطباء إذا ما ولد الطفل ما بين ( 24 أسبوعا ) يسمى الطفل خديجاً </a:t>
            </a:r>
            <a:endParaRPr lang="fr-FR" sz="13000" b="1" dirty="0">
              <a:solidFill>
                <a:srgbClr val="FF0000"/>
              </a:solidFill>
            </a:endParaRPr>
          </a:p>
          <a:p>
            <a:pPr marL="0" indent="0" algn="ctr" rtl="1">
              <a:buNone/>
            </a:pPr>
            <a:r>
              <a:rPr lang="fr-FR" sz="13000" b="1" dirty="0">
                <a:solidFill>
                  <a:srgbClr val="FF0000"/>
                </a:solidFill>
              </a:rPr>
              <a:t>(Prémature)</a:t>
            </a:r>
            <a:br>
              <a:rPr lang="fr-FR" sz="13000" b="1" dirty="0">
                <a:solidFill>
                  <a:srgbClr val="FF0000"/>
                </a:solidFill>
              </a:rPr>
            </a:br>
            <a:r>
              <a:rPr lang="ar-MA" sz="13000" b="1" dirty="0">
                <a:solidFill>
                  <a:srgbClr val="FF0000"/>
                </a:solidFill>
              </a:rPr>
              <a:t>ويكون في الغالب قابلاً للحياة</a:t>
            </a:r>
            <a:endParaRPr lang="fr-FR" sz="13000" b="1" dirty="0">
              <a:solidFill>
                <a:srgbClr val="FF0000"/>
              </a:solidFill>
            </a:endParaRPr>
          </a:p>
          <a:p>
            <a:pPr marL="0" indent="0" algn="ctr" rtl="1">
              <a:buNone/>
            </a:pPr>
            <a:r>
              <a:rPr lang="ar-MA" sz="13000" dirty="0"/>
              <a:t>وتؤكد الدراسات الحديثة</a:t>
            </a:r>
            <a:br>
              <a:rPr lang="ar-MA" sz="13000" dirty="0"/>
            </a:br>
            <a:r>
              <a:rPr lang="ar-MA" sz="13000" dirty="0"/>
              <a:t>وبأن الجنين الذي يولد قبل تمام الشهر السادس لا يكون قابلا للحياة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F0A0CA-B646-43A9-8DA5-DB3A532A3451}"/>
              </a:ext>
            </a:extLst>
          </p:cNvPr>
          <p:cNvSpPr/>
          <p:nvPr/>
        </p:nvSpPr>
        <p:spPr>
          <a:xfrm>
            <a:off x="0" y="23506115"/>
            <a:ext cx="256032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ar-MA" sz="3360" dirty="0"/>
            </a:br>
            <a:r>
              <a:rPr lang="ar-MA" sz="3360" dirty="0"/>
              <a:t>المصادر:</a:t>
            </a:r>
            <a:br>
              <a:rPr lang="ar-MA" sz="3360" dirty="0"/>
            </a:br>
            <a:r>
              <a:rPr lang="fr-FR" sz="3360" dirty="0" err="1"/>
              <a:t>What</a:t>
            </a:r>
            <a:r>
              <a:rPr lang="fr-FR" sz="3360" dirty="0"/>
              <a:t> are the chances </a:t>
            </a:r>
            <a:r>
              <a:rPr lang="fr-FR" sz="3360" dirty="0" err="1"/>
              <a:t>that</a:t>
            </a:r>
            <a:r>
              <a:rPr lang="fr-FR" sz="3360" dirty="0"/>
              <a:t> </a:t>
            </a:r>
            <a:r>
              <a:rPr lang="fr-FR" sz="3360" dirty="0" err="1"/>
              <a:t>my</a:t>
            </a:r>
            <a:r>
              <a:rPr lang="fr-FR" sz="3360" dirty="0"/>
              <a:t> baby </a:t>
            </a:r>
            <a:r>
              <a:rPr lang="fr-FR" sz="3360" dirty="0" err="1"/>
              <a:t>will</a:t>
            </a:r>
            <a:r>
              <a:rPr lang="fr-FR" sz="3360" dirty="0"/>
              <a:t> survive?. [ONLINE] </a:t>
            </a:r>
            <a:r>
              <a:rPr lang="fr-FR" sz="3360" dirty="0" err="1"/>
              <a:t>Available</a:t>
            </a:r>
            <a:r>
              <a:rPr lang="fr-FR" sz="3360" dirty="0"/>
              <a:t> at: </a:t>
            </a:r>
            <a:r>
              <a:rPr lang="fr-FR" sz="3360" dirty="0">
                <a:hlinkClick r:id="rId2"/>
              </a:rPr>
              <a:t>http://www.spensershope.org/chances_for_survival.htm</a:t>
            </a:r>
            <a:r>
              <a:rPr lang="fr-FR" sz="3360" dirty="0"/>
              <a:t>. [Last </a:t>
            </a:r>
            <a:r>
              <a:rPr lang="fr-FR" sz="3360" dirty="0" err="1"/>
              <a:t>Accessed</a:t>
            </a:r>
            <a:r>
              <a:rPr lang="fr-FR" sz="3360" dirty="0"/>
              <a:t> 14 / 8/ 2019].</a:t>
            </a:r>
            <a:br>
              <a:rPr lang="fr-FR" sz="3360" dirty="0"/>
            </a:br>
            <a:r>
              <a:rPr lang="fr-FR" sz="3360" dirty="0" err="1"/>
              <a:t>Stensvold</a:t>
            </a:r>
            <a:r>
              <a:rPr lang="fr-FR" sz="3360" dirty="0"/>
              <a:t> HJ, </a:t>
            </a:r>
            <a:r>
              <a:rPr lang="fr-FR" sz="3360" dirty="0" err="1"/>
              <a:t>Klingenberg</a:t>
            </a:r>
            <a:r>
              <a:rPr lang="fr-FR" sz="3360" dirty="0"/>
              <a:t> C, </a:t>
            </a:r>
            <a:r>
              <a:rPr lang="fr-FR" sz="3360" dirty="0" err="1"/>
              <a:t>Stoen</a:t>
            </a:r>
            <a:r>
              <a:rPr lang="fr-FR" sz="3360" dirty="0"/>
              <a:t> R, </a:t>
            </a:r>
            <a:r>
              <a:rPr lang="fr-FR" sz="3360" dirty="0" err="1"/>
              <a:t>Moster</a:t>
            </a:r>
            <a:r>
              <a:rPr lang="fr-FR" sz="3360" dirty="0"/>
              <a:t> D, </a:t>
            </a:r>
            <a:r>
              <a:rPr lang="fr-FR" sz="3360" dirty="0" err="1"/>
              <a:t>Braekke</a:t>
            </a:r>
            <a:r>
              <a:rPr lang="fr-FR" sz="3360" dirty="0"/>
              <a:t> K, </a:t>
            </a:r>
            <a:r>
              <a:rPr lang="fr-FR" sz="3360" dirty="0" err="1"/>
              <a:t>Guthe</a:t>
            </a:r>
            <a:r>
              <a:rPr lang="fr-FR" sz="3360" dirty="0"/>
              <a:t> HJ, </a:t>
            </a:r>
            <a:r>
              <a:rPr lang="fr-FR" sz="3360" dirty="0" err="1"/>
              <a:t>Astrup</a:t>
            </a:r>
            <a:r>
              <a:rPr lang="fr-FR" sz="3360" dirty="0"/>
              <a:t> H, </a:t>
            </a:r>
            <a:r>
              <a:rPr lang="fr-FR" sz="3360" dirty="0" err="1"/>
              <a:t>Rettedal</a:t>
            </a:r>
            <a:r>
              <a:rPr lang="fr-FR" sz="3360" dirty="0"/>
              <a:t> S, </a:t>
            </a:r>
            <a:r>
              <a:rPr lang="fr-FR" sz="3360" dirty="0" err="1"/>
              <a:t>Gronn</a:t>
            </a:r>
            <a:r>
              <a:rPr lang="fr-FR" sz="3360" dirty="0"/>
              <a:t> M, </a:t>
            </a:r>
            <a:r>
              <a:rPr lang="fr-FR" sz="3360" dirty="0" err="1"/>
              <a:t>Ronnestad</a:t>
            </a:r>
            <a:r>
              <a:rPr lang="fr-FR" sz="3360" dirty="0"/>
              <a:t> AE (March 2017). "</a:t>
            </a:r>
            <a:r>
              <a:rPr lang="fr-FR" sz="3360" dirty="0" err="1"/>
              <a:t>Neonatal</a:t>
            </a:r>
            <a:r>
              <a:rPr lang="fr-FR" sz="3360" dirty="0"/>
              <a:t> </a:t>
            </a:r>
            <a:r>
              <a:rPr lang="fr-FR" sz="3360" dirty="0" err="1"/>
              <a:t>Morbidity</a:t>
            </a:r>
            <a:r>
              <a:rPr lang="fr-FR" sz="3360" dirty="0"/>
              <a:t> and 1-Year Survival of </a:t>
            </a:r>
            <a:r>
              <a:rPr lang="fr-FR" sz="3360" dirty="0" err="1"/>
              <a:t>Extremely</a:t>
            </a:r>
            <a:r>
              <a:rPr lang="fr-FR" sz="3360" dirty="0"/>
              <a:t> </a:t>
            </a:r>
            <a:r>
              <a:rPr lang="fr-FR" sz="3360" dirty="0" err="1"/>
              <a:t>Preterm</a:t>
            </a:r>
            <a:r>
              <a:rPr lang="fr-FR" sz="3360" dirty="0"/>
              <a:t> Infants". </a:t>
            </a:r>
            <a:r>
              <a:rPr lang="fr-FR" sz="3360" dirty="0" err="1"/>
              <a:t>Pediatrics</a:t>
            </a:r>
            <a:r>
              <a:rPr lang="fr-FR" sz="3360" dirty="0"/>
              <a:t>. 139 (3): e20161821.</a:t>
            </a:r>
            <a:br>
              <a:rPr lang="fr-FR" sz="3360" dirty="0"/>
            </a:br>
            <a:r>
              <a:rPr lang="fr-FR" sz="3360" dirty="0"/>
              <a:t>Glass HC, </a:t>
            </a:r>
            <a:r>
              <a:rPr lang="fr-FR" sz="3360" dirty="0" err="1"/>
              <a:t>Costarino</a:t>
            </a:r>
            <a:r>
              <a:rPr lang="fr-FR" sz="3360" dirty="0"/>
              <a:t> AT, Stayer SA, Brett CM, </a:t>
            </a:r>
            <a:r>
              <a:rPr lang="fr-FR" sz="3360" dirty="0" err="1"/>
              <a:t>Cladis</a:t>
            </a:r>
            <a:r>
              <a:rPr lang="fr-FR" sz="3360" dirty="0"/>
              <a:t> F, Davis PJ (June 2015). "</a:t>
            </a:r>
            <a:r>
              <a:rPr lang="fr-FR" sz="3360" dirty="0" err="1"/>
              <a:t>Outcomes</a:t>
            </a:r>
            <a:r>
              <a:rPr lang="fr-FR" sz="3360" dirty="0"/>
              <a:t> for </a:t>
            </a:r>
            <a:r>
              <a:rPr lang="fr-FR" sz="3360" dirty="0" err="1"/>
              <a:t>extremely</a:t>
            </a:r>
            <a:r>
              <a:rPr lang="fr-FR" sz="3360" dirty="0"/>
              <a:t> </a:t>
            </a:r>
            <a:r>
              <a:rPr lang="fr-FR" sz="3360" dirty="0" err="1"/>
              <a:t>premature</a:t>
            </a:r>
            <a:r>
              <a:rPr lang="fr-FR" sz="3360" dirty="0"/>
              <a:t> infants". </a:t>
            </a:r>
            <a:r>
              <a:rPr lang="fr-FR" sz="3360" dirty="0" err="1"/>
              <a:t>Anesthesia</a:t>
            </a:r>
            <a:r>
              <a:rPr lang="fr-FR" sz="3360" dirty="0"/>
              <a:t> and </a:t>
            </a:r>
            <a:r>
              <a:rPr lang="fr-FR" sz="3360" dirty="0" err="1"/>
              <a:t>Analgesia</a:t>
            </a:r>
            <a:r>
              <a:rPr lang="fr-FR" sz="3360" dirty="0"/>
              <a:t>. 120 (6): 1337–51.</a:t>
            </a:r>
            <a:br>
              <a:rPr lang="fr-FR" sz="3360" dirty="0"/>
            </a:br>
            <a:r>
              <a:rPr lang="fr-FR" sz="3360" dirty="0"/>
              <a:t>Allen MC, Donohue PK, </a:t>
            </a:r>
            <a:r>
              <a:rPr lang="fr-FR" sz="3360" dirty="0" err="1"/>
              <a:t>Dusman</a:t>
            </a:r>
            <a:r>
              <a:rPr lang="fr-FR" sz="3360" dirty="0"/>
              <a:t> AE (</a:t>
            </a:r>
            <a:r>
              <a:rPr lang="fr-FR" sz="3360" dirty="0" err="1"/>
              <a:t>November</a:t>
            </a:r>
            <a:r>
              <a:rPr lang="fr-FR" sz="3360" dirty="0"/>
              <a:t> 1993). "The </a:t>
            </a:r>
            <a:r>
              <a:rPr lang="fr-FR" sz="3360" dirty="0" err="1"/>
              <a:t>limit</a:t>
            </a:r>
            <a:r>
              <a:rPr lang="fr-FR" sz="3360" dirty="0"/>
              <a:t> of </a:t>
            </a:r>
            <a:r>
              <a:rPr lang="fr-FR" sz="3360" dirty="0" err="1"/>
              <a:t>viability</a:t>
            </a:r>
            <a:r>
              <a:rPr lang="fr-FR" sz="3360" dirty="0"/>
              <a:t>--</a:t>
            </a:r>
            <a:r>
              <a:rPr lang="fr-FR" sz="3360" dirty="0" err="1"/>
              <a:t>neonatal</a:t>
            </a:r>
            <a:r>
              <a:rPr lang="fr-FR" sz="3360" dirty="0"/>
              <a:t> </a:t>
            </a:r>
            <a:r>
              <a:rPr lang="fr-FR" sz="3360" dirty="0" err="1"/>
              <a:t>outcome</a:t>
            </a:r>
            <a:r>
              <a:rPr lang="fr-FR" sz="3360" dirty="0"/>
              <a:t> of infants </a:t>
            </a:r>
            <a:r>
              <a:rPr lang="fr-FR" sz="3360" dirty="0" err="1"/>
              <a:t>born</a:t>
            </a:r>
            <a:r>
              <a:rPr lang="fr-FR" sz="3360" dirty="0"/>
              <a:t> at 22 to 25 </a:t>
            </a:r>
            <a:r>
              <a:rPr lang="fr-FR" sz="3360" dirty="0" err="1"/>
              <a:t>weeks</a:t>
            </a:r>
            <a:r>
              <a:rPr lang="fr-FR" sz="3360" dirty="0"/>
              <a:t>' gestation". The New </a:t>
            </a:r>
            <a:r>
              <a:rPr lang="fr-FR" sz="3360" dirty="0" err="1"/>
              <a:t>England</a:t>
            </a:r>
            <a:r>
              <a:rPr lang="fr-FR" sz="3360" dirty="0"/>
              <a:t> Journal of </a:t>
            </a:r>
            <a:r>
              <a:rPr lang="fr-FR" sz="3360" dirty="0" err="1"/>
              <a:t>Medicine</a:t>
            </a:r>
            <a:r>
              <a:rPr lang="fr-FR" sz="3360" dirty="0"/>
              <a:t>. 329 (22): 1597–601.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A7EDC3-C0E0-432D-B5D1-7BED9439D13C}"/>
              </a:ext>
            </a:extLst>
          </p:cNvPr>
          <p:cNvSpPr/>
          <p:nvPr/>
        </p:nvSpPr>
        <p:spPr>
          <a:xfrm>
            <a:off x="15527459" y="372664794"/>
            <a:ext cx="16631042" cy="153789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MA" sz="24360" dirty="0"/>
              <a:t>وقد استدل المسلمون على ذلك من خلال :</a:t>
            </a:r>
            <a:br>
              <a:rPr lang="ar-MA" sz="24360" dirty="0"/>
            </a:br>
            <a:r>
              <a:rPr lang="ar-MA" sz="24360" dirty="0"/>
              <a:t>1 – الدليل المركب من قوله تعالى: "وحمله وفصاله ثلاثون شهراً" (3)</a:t>
            </a:r>
            <a:br>
              <a:rPr lang="ar-MA" sz="24360" dirty="0"/>
            </a:br>
            <a:r>
              <a:rPr lang="ar-MA" sz="24360" dirty="0"/>
              <a:t>مع قوله تعالى: "والوالدات يرضعن أولادهن حولين كاملين"</a:t>
            </a:r>
          </a:p>
          <a:p>
            <a:pPr algn="r" rtl="1"/>
            <a:r>
              <a:rPr lang="ar-MA" sz="24360" dirty="0"/>
              <a:t>2 – الإجماع حيث أجمع العلماء على أن أقل الحمل ستة أشهر</a:t>
            </a:r>
            <a:br>
              <a:rPr lang="ar-MA" sz="24360" dirty="0"/>
            </a:br>
            <a:r>
              <a:rPr lang="ar-MA" sz="24360" dirty="0"/>
              <a:t>3 – الأثر:</a:t>
            </a:r>
            <a:br>
              <a:rPr lang="ar-MA" sz="24360" dirty="0"/>
            </a:br>
            <a:r>
              <a:rPr lang="ar-MA" sz="24360" dirty="0"/>
              <a:t>عن أبي الأسود أنه رفع إلى عمر أن امرأة ولدت لستة أشهر، فهم عمر برجمها، فقال له علي: ليس لك ذلك. قال الله تعالى: "والوالدات يرضعن أولادهن حولين كاملين"، وقال تعالى: "وحمله وفصاله ثلاثون شهراً"</a:t>
            </a:r>
            <a:br>
              <a:rPr lang="ar-MA" sz="24360" dirty="0"/>
            </a:br>
            <a:r>
              <a:rPr lang="ar-MA" sz="24360" dirty="0"/>
              <a:t>فحولان وستة أشهر ثلاثون شهراً، لا رجم عليها، فخلى عمر سبيلها، وولدت مرة أخرى لذلك الحد "</a:t>
            </a:r>
            <a:br>
              <a:rPr lang="ar-MA" sz="24360" dirty="0"/>
            </a:br>
            <a:endParaRPr lang="fr-FR" sz="2436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375911-EDF6-4BEF-B4C7-0C88CF54E00B}"/>
              </a:ext>
            </a:extLst>
          </p:cNvPr>
          <p:cNvSpPr/>
          <p:nvPr/>
        </p:nvSpPr>
        <p:spPr>
          <a:xfrm>
            <a:off x="546277" y="356253714"/>
            <a:ext cx="15428137" cy="150041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MA" sz="24360" dirty="0"/>
              <a:t>ويروى مثل ذلك عن عثمان وابن عباس.</a:t>
            </a:r>
            <a:br>
              <a:rPr lang="ar-MA" sz="24360" dirty="0"/>
            </a:br>
            <a:r>
              <a:rPr lang="ar-MA" sz="24360" dirty="0"/>
              <a:t>------------</a:t>
            </a:r>
            <a:br>
              <a:rPr lang="ar-MA" sz="24360" dirty="0"/>
            </a:br>
            <a:r>
              <a:rPr lang="ar-MA" sz="24360" dirty="0"/>
              <a:t>وجه الإعجاز :</a:t>
            </a:r>
            <a:br>
              <a:rPr lang="ar-MA" sz="24360" dirty="0"/>
            </a:br>
            <a:r>
              <a:rPr lang="ar-MA" sz="24360" dirty="0"/>
              <a:t>أكد العلم الحديث ما ذهب إليه الفقهاء من أن أقل مدة الحمل ستة أشهر</a:t>
            </a:r>
            <a:br>
              <a:rPr lang="ar-MA" sz="24360" dirty="0"/>
            </a:br>
            <a:r>
              <a:rPr lang="ar-MA" sz="24360" dirty="0"/>
              <a:t>فمجموع الحمل والإرضاع ثلاثين شهراً و مدة الرضاع منه 24 شهر (عامين): كان الباقي في المدة وهو ستة أشهر متعينًا للحمل.</a:t>
            </a:r>
          </a:p>
          <a:p>
            <a:pPr algn="r" rtl="1"/>
            <a:r>
              <a:rPr lang="ar-MA" sz="24360" dirty="0"/>
              <a:t>وقد بين الفقهاء شروط ميراث الجنين في :</a:t>
            </a:r>
            <a:br>
              <a:rPr lang="ar-MA" sz="24360" dirty="0"/>
            </a:br>
            <a:r>
              <a:rPr lang="ar-MA" sz="24360" dirty="0"/>
              <a:t>1- أن يكون موجودا في بطن أمه وقت وفاة مورثه، بأن تلده لأقل مدة الحمل وهي ستة أشهر بلا خلاف بين الفقهاء، أو تلده لأكثر مدة الحمل كما تقدم بيانه.</a:t>
            </a:r>
            <a:br>
              <a:rPr lang="ar-MA" sz="24360" dirty="0"/>
            </a:br>
            <a:r>
              <a:rPr lang="ar-MA" sz="24360" dirty="0"/>
              <a:t>2- أن ينفصل من بطن أمه حيا، وعلامة ذلك أن يولد مستهلا.</a:t>
            </a:r>
            <a:endParaRPr lang="fr-FR" sz="24360" dirty="0"/>
          </a:p>
        </p:txBody>
      </p:sp>
    </p:spTree>
    <p:extLst>
      <p:ext uri="{BB962C8B-B14F-4D97-AF65-F5344CB8AC3E}">
        <p14:creationId xmlns:p14="http://schemas.microsoft.com/office/powerpoint/2010/main" val="305709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4DD18F-7BE3-4297-B1D3-5E1A8A2A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6" y="1583608"/>
            <a:ext cx="29103798" cy="5567365"/>
          </a:xfrm>
        </p:spPr>
        <p:txBody>
          <a:bodyPr>
            <a:noAutofit/>
          </a:bodyPr>
          <a:lstStyle/>
          <a:p>
            <a:pPr algn="ctr"/>
            <a:r>
              <a:rPr lang="ar-MA" sz="20000" b="1" dirty="0"/>
              <a:t>الإعجاز العلمي التشريعي</a:t>
            </a:r>
            <a:br>
              <a:rPr lang="ar-MA" sz="20000" b="1" dirty="0"/>
            </a:br>
            <a:r>
              <a:rPr lang="ar-MA" sz="20000" b="1" dirty="0"/>
              <a:t>في تحديد ستة أشهر كأقل مدة الحمل</a:t>
            </a:r>
            <a:endParaRPr lang="fr-FR" sz="20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43A3BE-621F-4FA0-BF73-21521D426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6796" y="7667625"/>
            <a:ext cx="38124832" cy="978297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DDE3F9C-1267-494B-8B1C-18ED5EE3D14C}"/>
              </a:ext>
            </a:extLst>
          </p:cNvPr>
          <p:cNvSpPr txBox="1">
            <a:spLocks/>
          </p:cNvSpPr>
          <p:nvPr/>
        </p:nvSpPr>
        <p:spPr>
          <a:xfrm>
            <a:off x="12306794" y="8105538"/>
            <a:ext cx="5409592" cy="4453579"/>
          </a:xfrm>
          <a:prstGeom prst="rect">
            <a:avLst/>
          </a:prstGeom>
          <a:solidFill>
            <a:srgbClr val="FF0000"/>
          </a:solidFill>
        </p:spPr>
        <p:txBody>
          <a:bodyPr vert="horz" lIns="384048" tIns="192024" rIns="384048" bIns="19202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MA" sz="11760" dirty="0"/>
              <a:t>أقل من21</a:t>
            </a:r>
            <a:endParaRPr lang="fr-FR" sz="11760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7D869D1-26AE-487C-9D58-ACB93AC917DB}"/>
              </a:ext>
            </a:extLst>
          </p:cNvPr>
          <p:cNvCxnSpPr/>
          <p:nvPr/>
        </p:nvCxnSpPr>
        <p:spPr>
          <a:xfrm>
            <a:off x="12306794" y="8105538"/>
            <a:ext cx="0" cy="89932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C127BB5-BFBA-4A57-B888-0D50E4168A53}"/>
              </a:ext>
            </a:extLst>
          </p:cNvPr>
          <p:cNvCxnSpPr>
            <a:stCxn id="4" idx="1"/>
          </p:cNvCxnSpPr>
          <p:nvPr/>
        </p:nvCxnSpPr>
        <p:spPr>
          <a:xfrm flipH="1">
            <a:off x="-1003544" y="12559115"/>
            <a:ext cx="13310338" cy="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347397E4-E20C-404D-90C4-DE95C4E950E8}"/>
              </a:ext>
            </a:extLst>
          </p:cNvPr>
          <p:cNvSpPr txBox="1">
            <a:spLocks/>
          </p:cNvSpPr>
          <p:nvPr/>
        </p:nvSpPr>
        <p:spPr>
          <a:xfrm>
            <a:off x="50536" y="8105534"/>
            <a:ext cx="12248893" cy="4453579"/>
          </a:xfrm>
          <a:prstGeom prst="rect">
            <a:avLst/>
          </a:prstGeom>
          <a:solidFill>
            <a:schemeClr val="accent2"/>
          </a:solidFill>
        </p:spPr>
        <p:txBody>
          <a:bodyPr vert="horz" lIns="384048" tIns="192024" rIns="384048" bIns="19202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MA" sz="11760" b="1" dirty="0"/>
              <a:t>أسابيع كاملة من الحمل عند الولادة</a:t>
            </a:r>
            <a:endParaRPr lang="fr-FR" sz="11760" b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570ADA-3D3C-4165-B83D-68BB8DFA43E1}"/>
              </a:ext>
            </a:extLst>
          </p:cNvPr>
          <p:cNvCxnSpPr/>
          <p:nvPr/>
        </p:nvCxnSpPr>
        <p:spPr>
          <a:xfrm flipH="1">
            <a:off x="-993897" y="8066934"/>
            <a:ext cx="13310338" cy="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7650B32-1349-4B12-883C-FCD77BE95B7E}"/>
              </a:ext>
            </a:extLst>
          </p:cNvPr>
          <p:cNvCxnSpPr/>
          <p:nvPr/>
        </p:nvCxnSpPr>
        <p:spPr>
          <a:xfrm flipH="1">
            <a:off x="-353817" y="17121378"/>
            <a:ext cx="13310338" cy="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7580AC-E179-4A7E-A97F-2C75587AC2C2}"/>
              </a:ext>
            </a:extLst>
          </p:cNvPr>
          <p:cNvCxnSpPr/>
          <p:nvPr/>
        </p:nvCxnSpPr>
        <p:spPr>
          <a:xfrm>
            <a:off x="0" y="8105538"/>
            <a:ext cx="0" cy="89932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E6D6D66F-9466-45AF-B51B-0DFC2E3709DD}"/>
              </a:ext>
            </a:extLst>
          </p:cNvPr>
          <p:cNvSpPr txBox="1">
            <a:spLocks/>
          </p:cNvSpPr>
          <p:nvPr/>
        </p:nvSpPr>
        <p:spPr>
          <a:xfrm>
            <a:off x="28953" y="12629194"/>
            <a:ext cx="12248893" cy="4453579"/>
          </a:xfrm>
          <a:prstGeom prst="rect">
            <a:avLst/>
          </a:prstGeom>
          <a:solidFill>
            <a:schemeClr val="accent2"/>
          </a:solidFill>
        </p:spPr>
        <p:txBody>
          <a:bodyPr vert="horz" lIns="384048" tIns="192024" rIns="384048" bIns="19202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MA" sz="11760" b="1" dirty="0"/>
              <a:t>فرصة البقاء على قيد الحياة</a:t>
            </a:r>
            <a:endParaRPr lang="fr-FR" sz="11760" b="1" dirty="0"/>
          </a:p>
        </p:txBody>
      </p: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5FD08D9F-BA0E-4C35-A360-8BAEF17385D4}"/>
              </a:ext>
            </a:extLst>
          </p:cNvPr>
          <p:cNvSpPr/>
          <p:nvPr/>
        </p:nvSpPr>
        <p:spPr>
          <a:xfrm>
            <a:off x="24580968" y="17478697"/>
            <a:ext cx="2044455" cy="50413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36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62084D-1A5A-40AA-B800-0C047F2057A9}"/>
              </a:ext>
            </a:extLst>
          </p:cNvPr>
          <p:cNvSpPr/>
          <p:nvPr/>
        </p:nvSpPr>
        <p:spPr>
          <a:xfrm>
            <a:off x="352408" y="23261295"/>
            <a:ext cx="5050158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5040" dirty="0" err="1">
                <a:solidFill>
                  <a:srgbClr val="222222"/>
                </a:solidFill>
                <a:latin typeface="Arial" panose="020B0604020202020204" pitchFamily="34" charset="0"/>
              </a:rPr>
              <a:t>What</a:t>
            </a: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 are the chances </a:t>
            </a:r>
            <a:r>
              <a:rPr lang="fr-FR" sz="5040" dirty="0" err="1">
                <a:solidFill>
                  <a:srgbClr val="222222"/>
                </a:solidFill>
                <a:latin typeface="Arial" panose="020B0604020202020204" pitchFamily="34" charset="0"/>
              </a:rPr>
              <a:t>that</a:t>
            </a: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5040" dirty="0" err="1">
                <a:solidFill>
                  <a:srgbClr val="222222"/>
                </a:solidFill>
                <a:latin typeface="Arial" panose="020B0604020202020204" pitchFamily="34" charset="0"/>
              </a:rPr>
              <a:t>my</a:t>
            </a: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 baby </a:t>
            </a:r>
            <a:r>
              <a:rPr lang="fr-FR" sz="5040" dirty="0" err="1">
                <a:solidFill>
                  <a:srgbClr val="222222"/>
                </a:solidFill>
                <a:latin typeface="Arial" panose="020B0604020202020204" pitchFamily="34" charset="0"/>
              </a:rPr>
              <a:t>will</a:t>
            </a: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 survive?. [ONLINE] </a:t>
            </a:r>
            <a:r>
              <a:rPr lang="fr-FR" sz="5040" dirty="0" err="1">
                <a:solidFill>
                  <a:srgbClr val="222222"/>
                </a:solidFill>
                <a:latin typeface="Arial" panose="020B0604020202020204" pitchFamily="34" charset="0"/>
              </a:rPr>
              <a:t>Available</a:t>
            </a: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 at: </a:t>
            </a:r>
            <a:r>
              <a:rPr lang="fr-FR" sz="5040" dirty="0">
                <a:solidFill>
                  <a:srgbClr val="663366"/>
                </a:solidFill>
                <a:latin typeface="Arial" panose="020B0604020202020204" pitchFamily="34" charset="0"/>
                <a:hlinkClick r:id="rId3"/>
              </a:rPr>
              <a:t>http://www.spensershope.org/chances_for_survival.htm</a:t>
            </a: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. [Last </a:t>
            </a:r>
            <a:r>
              <a:rPr lang="fr-FR" sz="5040" dirty="0" err="1">
                <a:solidFill>
                  <a:srgbClr val="222222"/>
                </a:solidFill>
                <a:latin typeface="Arial" panose="020B0604020202020204" pitchFamily="34" charset="0"/>
              </a:rPr>
              <a:t>Accessed</a:t>
            </a: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 14 </a:t>
            </a:r>
            <a:r>
              <a:rPr lang="ar-MA" sz="5040" dirty="0">
                <a:solidFill>
                  <a:srgbClr val="222222"/>
                </a:solidFill>
                <a:latin typeface="Arial" panose="020B0604020202020204" pitchFamily="34" charset="0"/>
              </a:rPr>
              <a:t>/</a:t>
            </a: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 8/ 2019].</a:t>
            </a:r>
          </a:p>
          <a:p>
            <a:pPr>
              <a:buFont typeface="+mj-lt"/>
              <a:buAutoNum type="arabicPeriod"/>
            </a:pP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Stensvold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HJ,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Klingenberg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C,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Stoen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R,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Moster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D,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Braekke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K,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Guthe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HJ,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Astrup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H,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Rettedal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S,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Gronn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M,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Ronnestad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AE (March 2017). "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Neonatal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Morbidity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and 1-Year Survival of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Extremely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Preterm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Infants". 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Pediatrics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fr-FR" sz="5040" b="1" i="1" dirty="0">
                <a:solidFill>
                  <a:srgbClr val="222222"/>
                </a:solidFill>
                <a:latin typeface="Arial" panose="020B0604020202020204" pitchFamily="34" charset="0"/>
              </a:rPr>
              <a:t>139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 (3): e20161821.</a:t>
            </a:r>
            <a:endParaRPr lang="fr-FR" sz="504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Glass HC,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Costarino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AT, Stayer SA, Brett CM,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Cladis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F, Davis PJ (June 2015). </a:t>
            </a:r>
            <a:r>
              <a:rPr lang="fr-FR" sz="5040" i="1" dirty="0">
                <a:solidFill>
                  <a:srgbClr val="663366"/>
                </a:solidFill>
                <a:latin typeface="Arial" panose="020B0604020202020204" pitchFamily="34" charset="0"/>
                <a:hlinkClick r:id="rId4"/>
              </a:rPr>
              <a:t>"</a:t>
            </a:r>
            <a:r>
              <a:rPr lang="fr-FR" sz="5040" i="1" dirty="0" err="1">
                <a:solidFill>
                  <a:srgbClr val="663366"/>
                </a:solidFill>
                <a:latin typeface="Arial" panose="020B0604020202020204" pitchFamily="34" charset="0"/>
                <a:hlinkClick r:id="rId4"/>
              </a:rPr>
              <a:t>Outcomes</a:t>
            </a:r>
            <a:r>
              <a:rPr lang="fr-FR" sz="5040" i="1" dirty="0">
                <a:solidFill>
                  <a:srgbClr val="663366"/>
                </a:solidFill>
                <a:latin typeface="Arial" panose="020B0604020202020204" pitchFamily="34" charset="0"/>
                <a:hlinkClick r:id="rId4"/>
              </a:rPr>
              <a:t> for </a:t>
            </a:r>
            <a:r>
              <a:rPr lang="fr-FR" sz="5040" i="1" dirty="0" err="1">
                <a:solidFill>
                  <a:srgbClr val="663366"/>
                </a:solidFill>
                <a:latin typeface="Arial" panose="020B0604020202020204" pitchFamily="34" charset="0"/>
                <a:hlinkClick r:id="rId4"/>
              </a:rPr>
              <a:t>extremely</a:t>
            </a:r>
            <a:r>
              <a:rPr lang="fr-FR" sz="5040" i="1" dirty="0">
                <a:solidFill>
                  <a:srgbClr val="663366"/>
                </a:solidFill>
                <a:latin typeface="Arial" panose="020B0604020202020204" pitchFamily="34" charset="0"/>
                <a:hlinkClick r:id="rId4"/>
              </a:rPr>
              <a:t> </a:t>
            </a:r>
            <a:r>
              <a:rPr lang="fr-FR" sz="5040" i="1" dirty="0" err="1">
                <a:solidFill>
                  <a:srgbClr val="663366"/>
                </a:solidFill>
                <a:latin typeface="Arial" panose="020B0604020202020204" pitchFamily="34" charset="0"/>
                <a:hlinkClick r:id="rId4"/>
              </a:rPr>
              <a:t>premature</a:t>
            </a:r>
            <a:r>
              <a:rPr lang="fr-FR" sz="5040" i="1" dirty="0">
                <a:solidFill>
                  <a:srgbClr val="663366"/>
                </a:solidFill>
                <a:latin typeface="Arial" panose="020B0604020202020204" pitchFamily="34" charset="0"/>
                <a:hlinkClick r:id="rId4"/>
              </a:rPr>
              <a:t> infants"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Anesthesia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and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Analgesia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fr-FR" sz="5040" b="1" i="1" dirty="0">
                <a:solidFill>
                  <a:srgbClr val="222222"/>
                </a:solidFill>
                <a:latin typeface="Arial" panose="020B0604020202020204" pitchFamily="34" charset="0"/>
              </a:rPr>
              <a:t>120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 (6): 1337–51. </a:t>
            </a:r>
          </a:p>
          <a:p>
            <a:pPr>
              <a:buFont typeface="+mj-lt"/>
              <a:buAutoNum type="arabicPeriod"/>
            </a:pP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Allen MC, Donohue PK,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Dusman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AE (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November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1993). "The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limit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of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viability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--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neonatal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outcome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of infants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born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at 22 to 25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weeks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' gestation". The New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England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Journal of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Medicine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fr-FR" sz="5040" b="1" i="1" dirty="0">
                <a:solidFill>
                  <a:srgbClr val="222222"/>
                </a:solidFill>
                <a:latin typeface="Arial" panose="020B0604020202020204" pitchFamily="34" charset="0"/>
              </a:rPr>
              <a:t>329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 (22): 1597–601.</a:t>
            </a:r>
            <a:endParaRPr lang="fr-FR" sz="504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42BE8D14-D14D-4E06-AA22-DDFB3DACB559}"/>
              </a:ext>
            </a:extLst>
          </p:cNvPr>
          <p:cNvSpPr txBox="1">
            <a:spLocks/>
          </p:cNvSpPr>
          <p:nvPr/>
        </p:nvSpPr>
        <p:spPr>
          <a:xfrm>
            <a:off x="43550766" y="21317157"/>
            <a:ext cx="6880860" cy="3147064"/>
          </a:xfrm>
          <a:prstGeom prst="rect">
            <a:avLst/>
          </a:prstGeom>
        </p:spPr>
        <p:txBody>
          <a:bodyPr vert="horz" lIns="384048" tIns="192024" rIns="384048" bIns="19202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MA" sz="10080" b="1" dirty="0"/>
              <a:t>المراجع</a:t>
            </a:r>
            <a:endParaRPr lang="fr-FR" sz="1008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335584-4487-4460-84B5-1429DE755C92}"/>
              </a:ext>
            </a:extLst>
          </p:cNvPr>
          <p:cNvSpPr/>
          <p:nvPr/>
        </p:nvSpPr>
        <p:spPr>
          <a:xfrm>
            <a:off x="24154597" y="8066934"/>
            <a:ext cx="4088914" cy="899322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36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BC820308-7249-41FA-8CF0-EF2FCE42958E}"/>
              </a:ext>
            </a:extLst>
          </p:cNvPr>
          <p:cNvSpPr txBox="1">
            <a:spLocks/>
          </p:cNvSpPr>
          <p:nvPr/>
        </p:nvSpPr>
        <p:spPr>
          <a:xfrm>
            <a:off x="31476875" y="1371533"/>
            <a:ext cx="19053661" cy="5567365"/>
          </a:xfrm>
          <a:prstGeom prst="rect">
            <a:avLst/>
          </a:prstGeom>
        </p:spPr>
        <p:txBody>
          <a:bodyPr vert="horz" lIns="384048" tIns="192024" rIns="384048" bIns="192024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18480" b="1" dirty="0"/>
              <a:t>المولود قبل الأوان</a:t>
            </a:r>
            <a:r>
              <a:rPr lang="fr-FR" sz="18480" b="1" dirty="0"/>
              <a:t>.</a:t>
            </a:r>
            <a:r>
              <a:rPr lang="ar-SA" sz="18480" b="1" dirty="0"/>
              <a:t>  </a:t>
            </a:r>
            <a:r>
              <a:rPr lang="fr-FR" sz="18480" b="1" dirty="0"/>
              <a:t>The </a:t>
            </a:r>
            <a:r>
              <a:rPr lang="fr-FR" sz="18480" b="1" dirty="0" err="1"/>
              <a:t>premature</a:t>
            </a:r>
            <a:r>
              <a:rPr lang="ar-SA" sz="18480" b="1" dirty="0"/>
              <a:t> بين الاكتشافات العلمية والنصوص القرآنية</a:t>
            </a:r>
            <a:endParaRPr lang="fr-FR" sz="1848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9002FC-0FEC-4438-A559-DC651CC8FA07}"/>
              </a:ext>
            </a:extLst>
          </p:cNvPr>
          <p:cNvSpPr/>
          <p:nvPr/>
        </p:nvSpPr>
        <p:spPr>
          <a:xfrm>
            <a:off x="25250791" y="17613609"/>
            <a:ext cx="25603200" cy="3965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Aft>
                <a:spcPts val="3360"/>
              </a:spcAft>
            </a:pPr>
            <a:r>
              <a:rPr lang="ar-SA" sz="11760" b="1" dirty="0"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الجدول: تبدأ فرصة للبقاء على قيد الحياة عند الجنين </a:t>
            </a:r>
            <a:r>
              <a:rPr lang="ar-SA" sz="11760" b="1" dirty="0" err="1"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إبتداء</a:t>
            </a:r>
            <a:r>
              <a:rPr lang="ar-SA" sz="11760" b="1" dirty="0"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 من الفترة التي تلي الأسبوع الثامن والعشرين </a:t>
            </a:r>
            <a:endParaRPr lang="fr-FR" sz="1176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BBF7E9-0586-4A8B-8F17-E1F6DA3C782E}"/>
              </a:ext>
            </a:extLst>
          </p:cNvPr>
          <p:cNvSpPr/>
          <p:nvPr/>
        </p:nvSpPr>
        <p:spPr>
          <a:xfrm>
            <a:off x="154921" y="19125032"/>
            <a:ext cx="25603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80" b="1" dirty="0"/>
              <a:t>(table) </a:t>
            </a:r>
            <a:r>
              <a:rPr lang="fr-FR" sz="10080" b="1" dirty="0" err="1"/>
              <a:t>Completed</a:t>
            </a:r>
            <a:r>
              <a:rPr lang="fr-FR" sz="10080" b="1" dirty="0"/>
              <a:t> </a:t>
            </a:r>
            <a:r>
              <a:rPr lang="fr-FR" sz="10080" b="1" dirty="0" err="1"/>
              <a:t>weeks</a:t>
            </a:r>
            <a:r>
              <a:rPr lang="fr-FR" sz="10080" b="1" dirty="0"/>
              <a:t> of gestation at </a:t>
            </a:r>
            <a:r>
              <a:rPr lang="fr-FR" sz="10080" b="1" dirty="0" err="1"/>
              <a:t>birth</a:t>
            </a:r>
            <a:r>
              <a:rPr lang="fr-FR" sz="10080" b="1" dirty="0"/>
              <a:t> and chance of </a:t>
            </a:r>
            <a:r>
              <a:rPr lang="fr-FR" sz="10080" b="1" dirty="0" err="1"/>
              <a:t>survival</a:t>
            </a:r>
            <a:endParaRPr lang="fr-FR" sz="10080" b="1" dirty="0"/>
          </a:p>
        </p:txBody>
      </p:sp>
    </p:spTree>
    <p:extLst>
      <p:ext uri="{BB962C8B-B14F-4D97-AF65-F5344CB8AC3E}">
        <p14:creationId xmlns:p14="http://schemas.microsoft.com/office/powerpoint/2010/main" val="78505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3BACBFE-68A1-47A6-B99E-73DA1B3DC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9" y="4539337"/>
            <a:ext cx="50888893" cy="1535034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CDE4CFCB-1EAC-4392-96FC-EBD1FA1E4E73}"/>
              </a:ext>
            </a:extLst>
          </p:cNvPr>
          <p:cNvSpPr txBox="1">
            <a:spLocks/>
          </p:cNvSpPr>
          <p:nvPr/>
        </p:nvSpPr>
        <p:spPr>
          <a:xfrm>
            <a:off x="12841607" y="-126099"/>
            <a:ext cx="25523186" cy="5567365"/>
          </a:xfrm>
          <a:prstGeom prst="rect">
            <a:avLst/>
          </a:prstGeom>
        </p:spPr>
        <p:txBody>
          <a:bodyPr vert="horz" lIns="384048" tIns="192024" rIns="384048" bIns="192024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MA" sz="18480" b="1" dirty="0"/>
              <a:t>الإعجاز العلمي التشريعي</a:t>
            </a:r>
            <a:br>
              <a:rPr lang="ar-MA" sz="18480" b="1" dirty="0"/>
            </a:br>
            <a:r>
              <a:rPr lang="ar-MA" sz="18480" b="1" dirty="0"/>
              <a:t>في تحديد ستة أشهر كأقل مدة الحمل</a:t>
            </a:r>
            <a:endParaRPr lang="fr-FR" sz="18480" b="1" dirty="0"/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AB030A87-8839-41DD-B67A-AEC8204ACFFB}"/>
              </a:ext>
            </a:extLst>
          </p:cNvPr>
          <p:cNvSpPr/>
          <p:nvPr/>
        </p:nvSpPr>
        <p:spPr>
          <a:xfrm>
            <a:off x="27029480" y="18013208"/>
            <a:ext cx="2564810" cy="4584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36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DFA5BA-153B-4C04-9B24-7808734E2863}"/>
              </a:ext>
            </a:extLst>
          </p:cNvPr>
          <p:cNvSpPr/>
          <p:nvPr/>
        </p:nvSpPr>
        <p:spPr>
          <a:xfrm>
            <a:off x="26407550" y="7996042"/>
            <a:ext cx="4418249" cy="899322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36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0CD352-556C-4C71-850A-6583CF5F4217}"/>
              </a:ext>
            </a:extLst>
          </p:cNvPr>
          <p:cNvSpPr/>
          <p:nvPr/>
        </p:nvSpPr>
        <p:spPr>
          <a:xfrm>
            <a:off x="176906" y="23762220"/>
            <a:ext cx="5156021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5040" dirty="0" err="1">
                <a:solidFill>
                  <a:srgbClr val="222222"/>
                </a:solidFill>
                <a:latin typeface="Arial" panose="020B0604020202020204" pitchFamily="34" charset="0"/>
              </a:rPr>
              <a:t>What</a:t>
            </a: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 are the chances </a:t>
            </a:r>
            <a:r>
              <a:rPr lang="fr-FR" sz="5040" dirty="0" err="1">
                <a:solidFill>
                  <a:srgbClr val="222222"/>
                </a:solidFill>
                <a:latin typeface="Arial" panose="020B0604020202020204" pitchFamily="34" charset="0"/>
              </a:rPr>
              <a:t>that</a:t>
            </a: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5040" dirty="0" err="1">
                <a:solidFill>
                  <a:srgbClr val="222222"/>
                </a:solidFill>
                <a:latin typeface="Arial" panose="020B0604020202020204" pitchFamily="34" charset="0"/>
              </a:rPr>
              <a:t>my</a:t>
            </a: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 baby </a:t>
            </a:r>
            <a:r>
              <a:rPr lang="fr-FR" sz="5040" dirty="0" err="1">
                <a:solidFill>
                  <a:srgbClr val="222222"/>
                </a:solidFill>
                <a:latin typeface="Arial" panose="020B0604020202020204" pitchFamily="34" charset="0"/>
              </a:rPr>
              <a:t>will</a:t>
            </a: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 survive?. [ONLINE] </a:t>
            </a:r>
            <a:r>
              <a:rPr lang="fr-FR" sz="5040" dirty="0" err="1">
                <a:solidFill>
                  <a:srgbClr val="222222"/>
                </a:solidFill>
                <a:latin typeface="Arial" panose="020B0604020202020204" pitchFamily="34" charset="0"/>
              </a:rPr>
              <a:t>Available</a:t>
            </a: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 at: </a:t>
            </a:r>
            <a:r>
              <a:rPr lang="fr-FR" sz="5040" dirty="0">
                <a:solidFill>
                  <a:srgbClr val="663366"/>
                </a:solidFill>
                <a:latin typeface="Arial" panose="020B0604020202020204" pitchFamily="34" charset="0"/>
                <a:hlinkClick r:id="rId3"/>
              </a:rPr>
              <a:t>http://www.spensershope.org/chances_for_survival.htm</a:t>
            </a: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. [Last </a:t>
            </a:r>
            <a:r>
              <a:rPr lang="fr-FR" sz="5040" dirty="0" err="1">
                <a:solidFill>
                  <a:srgbClr val="222222"/>
                </a:solidFill>
                <a:latin typeface="Arial" panose="020B0604020202020204" pitchFamily="34" charset="0"/>
              </a:rPr>
              <a:t>Accessed</a:t>
            </a: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 14 </a:t>
            </a:r>
            <a:r>
              <a:rPr lang="ar-MA" sz="5040" dirty="0">
                <a:solidFill>
                  <a:srgbClr val="222222"/>
                </a:solidFill>
                <a:latin typeface="Arial" panose="020B0604020202020204" pitchFamily="34" charset="0"/>
              </a:rPr>
              <a:t>/</a:t>
            </a: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 8/ 2019].</a:t>
            </a:r>
          </a:p>
          <a:p>
            <a:pPr>
              <a:buFont typeface="+mj-lt"/>
              <a:buAutoNum type="arabicPeriod"/>
            </a:pPr>
            <a:r>
              <a:rPr lang="fr-FR" sz="504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Stensvold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HJ,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Klingenberg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C,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Stoen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R,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Moster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D,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Braekke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K,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Guthe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HJ,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Astrup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H,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Rettedal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S,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Gronn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M,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Ronnestad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AE (March 2017). "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Neonatal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Morbidity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and 1-Year Survival of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Extremely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Preterm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Infants". 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Pediatrics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fr-FR" sz="5040" b="1" i="1" dirty="0">
                <a:solidFill>
                  <a:srgbClr val="222222"/>
                </a:solidFill>
                <a:latin typeface="Arial" panose="020B0604020202020204" pitchFamily="34" charset="0"/>
              </a:rPr>
              <a:t>139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 (3): e20161821.</a:t>
            </a:r>
            <a:endParaRPr lang="fr-FR" sz="504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Glass HC,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Costarino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AT, Stayer SA, Brett CM,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Cladis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F, Davis PJ (June 2015). </a:t>
            </a:r>
            <a:r>
              <a:rPr lang="fr-FR" sz="5040" i="1" dirty="0">
                <a:solidFill>
                  <a:srgbClr val="663366"/>
                </a:solidFill>
                <a:latin typeface="Arial" panose="020B0604020202020204" pitchFamily="34" charset="0"/>
                <a:hlinkClick r:id="rId4"/>
              </a:rPr>
              <a:t>"</a:t>
            </a:r>
            <a:r>
              <a:rPr lang="fr-FR" sz="5040" i="1" dirty="0" err="1">
                <a:solidFill>
                  <a:srgbClr val="663366"/>
                </a:solidFill>
                <a:latin typeface="Arial" panose="020B0604020202020204" pitchFamily="34" charset="0"/>
                <a:hlinkClick r:id="rId4"/>
              </a:rPr>
              <a:t>Outcomes</a:t>
            </a:r>
            <a:r>
              <a:rPr lang="fr-FR" sz="5040" i="1" dirty="0">
                <a:solidFill>
                  <a:srgbClr val="663366"/>
                </a:solidFill>
                <a:latin typeface="Arial" panose="020B0604020202020204" pitchFamily="34" charset="0"/>
                <a:hlinkClick r:id="rId4"/>
              </a:rPr>
              <a:t> for </a:t>
            </a:r>
            <a:r>
              <a:rPr lang="fr-FR" sz="5040" i="1" dirty="0" err="1">
                <a:solidFill>
                  <a:srgbClr val="663366"/>
                </a:solidFill>
                <a:latin typeface="Arial" panose="020B0604020202020204" pitchFamily="34" charset="0"/>
                <a:hlinkClick r:id="rId4"/>
              </a:rPr>
              <a:t>extremely</a:t>
            </a:r>
            <a:r>
              <a:rPr lang="fr-FR" sz="5040" i="1" dirty="0">
                <a:solidFill>
                  <a:srgbClr val="663366"/>
                </a:solidFill>
                <a:latin typeface="Arial" panose="020B0604020202020204" pitchFamily="34" charset="0"/>
                <a:hlinkClick r:id="rId4"/>
              </a:rPr>
              <a:t> </a:t>
            </a:r>
            <a:r>
              <a:rPr lang="fr-FR" sz="5040" i="1" dirty="0" err="1">
                <a:solidFill>
                  <a:srgbClr val="663366"/>
                </a:solidFill>
                <a:latin typeface="Arial" panose="020B0604020202020204" pitchFamily="34" charset="0"/>
                <a:hlinkClick r:id="rId4"/>
              </a:rPr>
              <a:t>premature</a:t>
            </a:r>
            <a:r>
              <a:rPr lang="fr-FR" sz="5040" i="1" dirty="0">
                <a:solidFill>
                  <a:srgbClr val="663366"/>
                </a:solidFill>
                <a:latin typeface="Arial" panose="020B0604020202020204" pitchFamily="34" charset="0"/>
                <a:hlinkClick r:id="rId4"/>
              </a:rPr>
              <a:t> infants"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Anesthesia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and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Analgesia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fr-FR" sz="5040" b="1" i="1" dirty="0">
                <a:solidFill>
                  <a:srgbClr val="222222"/>
                </a:solidFill>
                <a:latin typeface="Arial" panose="020B0604020202020204" pitchFamily="34" charset="0"/>
              </a:rPr>
              <a:t>120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 (6): 1337–51. </a:t>
            </a:r>
          </a:p>
          <a:p>
            <a:pPr>
              <a:buFont typeface="+mj-lt"/>
              <a:buAutoNum type="arabicPeriod"/>
            </a:pP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Allen MC, Donohue PK,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Dusman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AE (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November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1993). "The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limit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of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viability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--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neonatal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outcome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of infants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born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at 22 to 25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weeks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' gestation". The New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England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 Journal of </a:t>
            </a:r>
            <a:r>
              <a:rPr lang="fr-FR" sz="5040" i="1" dirty="0" err="1">
                <a:solidFill>
                  <a:srgbClr val="222222"/>
                </a:solidFill>
                <a:latin typeface="Arial" panose="020B0604020202020204" pitchFamily="34" charset="0"/>
              </a:rPr>
              <a:t>Medicine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fr-FR" sz="5040" b="1" i="1" dirty="0">
                <a:solidFill>
                  <a:srgbClr val="222222"/>
                </a:solidFill>
                <a:latin typeface="Arial" panose="020B0604020202020204" pitchFamily="34" charset="0"/>
              </a:rPr>
              <a:t>329</a:t>
            </a:r>
            <a:r>
              <a:rPr lang="fr-FR" sz="5040" i="1" dirty="0">
                <a:solidFill>
                  <a:srgbClr val="222222"/>
                </a:solidFill>
                <a:latin typeface="Arial" panose="020B0604020202020204" pitchFamily="34" charset="0"/>
              </a:rPr>
              <a:t> (22): 1597–601.</a:t>
            </a:r>
            <a:endParaRPr lang="fr-FR" sz="504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7B49162-5892-4BD8-A444-4A81D1389807}"/>
              </a:ext>
            </a:extLst>
          </p:cNvPr>
          <p:cNvSpPr txBox="1">
            <a:spLocks/>
          </p:cNvSpPr>
          <p:nvPr/>
        </p:nvSpPr>
        <p:spPr>
          <a:xfrm>
            <a:off x="44148636" y="22374872"/>
            <a:ext cx="6880860" cy="3147064"/>
          </a:xfrm>
          <a:prstGeom prst="rect">
            <a:avLst/>
          </a:prstGeom>
        </p:spPr>
        <p:txBody>
          <a:bodyPr vert="horz" lIns="384048" tIns="192024" rIns="384048" bIns="19202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MA" sz="10080" b="1" dirty="0"/>
              <a:t>المراجع</a:t>
            </a:r>
            <a:endParaRPr lang="fr-FR" sz="1008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F6C8B7-71BB-4BA4-82B4-C367CD042AF1}"/>
              </a:ext>
            </a:extLst>
          </p:cNvPr>
          <p:cNvSpPr/>
          <p:nvPr/>
        </p:nvSpPr>
        <p:spPr>
          <a:xfrm>
            <a:off x="29594290" y="19599000"/>
            <a:ext cx="22075280" cy="341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3360"/>
              </a:spcAft>
            </a:pPr>
            <a:r>
              <a:rPr lang="ar-SA" sz="10080" b="1" dirty="0"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الجدول: الأسابيع الكاملة من الحمل عند الولادة وفرصة للبقاء على قيد الحياة</a:t>
            </a:r>
            <a:endParaRPr lang="fr-FR" sz="1008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6276C7-29D3-4698-9A56-61A2BB0F67E0}"/>
              </a:ext>
            </a:extLst>
          </p:cNvPr>
          <p:cNvSpPr/>
          <p:nvPr/>
        </p:nvSpPr>
        <p:spPr>
          <a:xfrm>
            <a:off x="1916166" y="20007464"/>
            <a:ext cx="25603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80" b="1" dirty="0"/>
              <a:t>(table) </a:t>
            </a:r>
            <a:r>
              <a:rPr lang="fr-FR" sz="10080" b="1" dirty="0" err="1"/>
              <a:t>Completed</a:t>
            </a:r>
            <a:r>
              <a:rPr lang="fr-FR" sz="10080" b="1" dirty="0"/>
              <a:t> </a:t>
            </a:r>
            <a:r>
              <a:rPr lang="fr-FR" sz="10080" b="1" dirty="0" err="1"/>
              <a:t>weeks</a:t>
            </a:r>
            <a:r>
              <a:rPr lang="fr-FR" sz="10080" b="1" dirty="0"/>
              <a:t> of gestation at </a:t>
            </a:r>
            <a:r>
              <a:rPr lang="fr-FR" sz="10080" b="1" dirty="0" err="1"/>
              <a:t>birth</a:t>
            </a:r>
            <a:r>
              <a:rPr lang="fr-FR" sz="10080" b="1" dirty="0"/>
              <a:t> and chance of </a:t>
            </a:r>
            <a:r>
              <a:rPr lang="fr-FR" sz="10080" b="1" dirty="0" err="1"/>
              <a:t>survival</a:t>
            </a:r>
            <a:endParaRPr lang="fr-FR" sz="10080" b="1" dirty="0"/>
          </a:p>
        </p:txBody>
      </p:sp>
    </p:spTree>
    <p:extLst>
      <p:ext uri="{BB962C8B-B14F-4D97-AF65-F5344CB8AC3E}">
        <p14:creationId xmlns:p14="http://schemas.microsoft.com/office/powerpoint/2010/main" val="425830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2C455-2DC5-4E1A-8268-E6394409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5704" y="1008312"/>
            <a:ext cx="50301944" cy="4800600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/>
              <a:t>بين الفقهاء </a:t>
            </a:r>
            <a:r>
              <a:rPr lang="ar-SA" b="1" dirty="0">
                <a:solidFill>
                  <a:srgbClr val="FF0000"/>
                </a:solidFill>
              </a:rPr>
              <a:t>شروط ميراث الجنين </a:t>
            </a:r>
            <a:r>
              <a:rPr lang="ar-SA" b="1" dirty="0"/>
              <a:t>في: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172B4E-6133-4E0F-952A-2170AD76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60" y="5808912"/>
            <a:ext cx="48809956" cy="20978264"/>
          </a:xfrm>
        </p:spPr>
        <p:txBody>
          <a:bodyPr>
            <a:normAutofit fontScale="40000" lnSpcReduction="20000"/>
          </a:bodyPr>
          <a:lstStyle/>
          <a:p>
            <a:pPr algn="r" rtl="1"/>
            <a:r>
              <a:rPr lang="ar-SA" dirty="0"/>
              <a:t>1- </a:t>
            </a:r>
            <a:r>
              <a:rPr lang="ar-SA" sz="37500" dirty="0"/>
              <a:t>  </a:t>
            </a:r>
            <a:r>
              <a:rPr lang="ar-SA" sz="37500" b="1" dirty="0">
                <a:solidFill>
                  <a:srgbClr val="FF0000"/>
                </a:solidFill>
              </a:rPr>
              <a:t> أن يكون موجودا في بطن أمه وقت وفاة مورثه،</a:t>
            </a:r>
            <a:r>
              <a:rPr lang="ar-SA" sz="37500" b="1" baseline="30000" dirty="0">
                <a:solidFill>
                  <a:srgbClr val="FF0000"/>
                </a:solidFill>
              </a:rPr>
              <a:t> </a:t>
            </a:r>
            <a:r>
              <a:rPr lang="ar-SA" sz="37500" b="1" dirty="0">
                <a:solidFill>
                  <a:srgbClr val="FF0000"/>
                </a:solidFill>
              </a:rPr>
              <a:t>بأن تلده لأقل مدة الحمل وهي ستة أشهر بلا خلاف بين الفقهاء، أو تلده لأكثر مدة الحمل كما تقدم بيانه.</a:t>
            </a:r>
            <a:r>
              <a:rPr lang="ar-SA" dirty="0"/>
              <a:t>   </a:t>
            </a:r>
            <a:endParaRPr lang="fr-FR" dirty="0"/>
          </a:p>
          <a:p>
            <a:pPr algn="r" rtl="1"/>
            <a:r>
              <a:rPr lang="ar-SA" dirty="0"/>
              <a:t>2-    أن ينفصل من بطن أمه حيا، وعلامة ذلك أن يولد مستهلا.</a:t>
            </a:r>
            <a:endParaRPr lang="fr-FR" dirty="0"/>
          </a:p>
          <a:p>
            <a:pPr algn="r" rtl="1"/>
            <a:r>
              <a:rPr lang="ar-SA" dirty="0"/>
              <a:t>واتفق العلماء على أن أقل الحمل ستة أشهر ، (أقل وأكثر مدة الحمل </a:t>
            </a:r>
            <a:r>
              <a:rPr lang="ar-SA" dirty="0" err="1"/>
              <a:t>دراسإة</a:t>
            </a:r>
            <a:r>
              <a:rPr lang="ar-SA" dirty="0"/>
              <a:t> فقهية طبية، د. عبد الرشيد بن محمد أمين بن </a:t>
            </a:r>
            <a:r>
              <a:rPr lang="ar-SA" dirty="0" err="1"/>
              <a:t>قاسإم</a:t>
            </a:r>
            <a:r>
              <a:rPr lang="ar-SA" dirty="0"/>
              <a:t>، </a:t>
            </a:r>
            <a:r>
              <a:rPr lang="fr-FR" dirty="0" err="1"/>
              <a:t>pdf</a:t>
            </a:r>
            <a:r>
              <a:rPr lang="ar-MA" dirty="0"/>
              <a:t> )، </a:t>
            </a:r>
            <a:r>
              <a:rPr lang="ar-SA" dirty="0"/>
              <a:t>ويدل على ذلك </a:t>
            </a:r>
            <a:r>
              <a:rPr lang="ar-SA" b="1" dirty="0"/>
              <a:t>الدليل المركب من قوله تعالى: "وحمله وفصاله ثلاثون شهراً"  </a:t>
            </a:r>
            <a:r>
              <a:rPr lang="fr-FR" dirty="0"/>
              <a:t> </a:t>
            </a:r>
            <a:r>
              <a:rPr lang="ar-SA" dirty="0"/>
              <a:t>الآية 15 من سورة الاحقاف</a:t>
            </a:r>
            <a:r>
              <a:rPr lang="fr-FR" dirty="0"/>
              <a:t> </a:t>
            </a:r>
            <a:r>
              <a:rPr lang="ar-SA" b="1" dirty="0"/>
              <a:t>مع قوله تعالى: "والوالدات يرضعن أولادهن حولين كاملين"  الآية 233 سورة البقرة</a:t>
            </a:r>
            <a:r>
              <a:rPr lang="ar-SA" dirty="0"/>
              <a:t> ، فإذا كان مجموع الحمل والإرضاع ثلاثين شهراً وكانت مدة الرضاع منه سنتين كان الباقي في المدة وهو ستة أشهر متعينًا للحمل، </a:t>
            </a:r>
            <a:r>
              <a:rPr lang="fr-FR" dirty="0"/>
              <a:t> </a:t>
            </a:r>
            <a:r>
              <a:rPr lang="ar-SA" dirty="0"/>
              <a:t>وقد أجمع العلماء على أن أقل الحمل ستة أشهر ، وفي الأثر</a:t>
            </a:r>
            <a:r>
              <a:rPr lang="fr-FR" dirty="0"/>
              <a:t> : </a:t>
            </a:r>
            <a:br>
              <a:rPr lang="fr-FR" dirty="0"/>
            </a:br>
            <a:r>
              <a:rPr lang="ar-SA" dirty="0"/>
              <a:t>عن أبي الأسود أنه رفع إلى عمر أن امرأة ولدت لستة أشهر، فهم عمر برجمها، فقال له علي: ليس لك ذلك. قال الله تعالى: "والوالدات يرضعن أولادهن حولين كاملين"، وقال تعالى: "وحمله وفصاله ثلاثون شهراً</a:t>
            </a:r>
            <a:r>
              <a:rPr lang="fr-FR" dirty="0"/>
              <a:t>" </a:t>
            </a:r>
            <a:br>
              <a:rPr lang="fr-FR" dirty="0"/>
            </a:br>
            <a:r>
              <a:rPr lang="ar-SA" dirty="0"/>
              <a:t>فحولان وستة أشهر ثلاثون شهراً، لا رجم عليها، فخلى عمر سبيلها، وولدت مرة أخرى لذلك الحد "</a:t>
            </a:r>
            <a:br>
              <a:rPr lang="fr-FR" dirty="0"/>
            </a:br>
            <a:r>
              <a:rPr lang="ar-SA" dirty="0"/>
              <a:t>ويروى مثل ذلك عن عثمان وابن عباس</a:t>
            </a:r>
            <a:r>
              <a:rPr lang="fr-FR" dirty="0"/>
              <a:t>. </a:t>
            </a:r>
            <a:r>
              <a:rPr lang="ar-SA" dirty="0"/>
              <a:t>(أقل وأكثر مدة الحمل </a:t>
            </a:r>
            <a:r>
              <a:rPr lang="ar-SA" dirty="0" err="1"/>
              <a:t>دراسإة</a:t>
            </a:r>
            <a:r>
              <a:rPr lang="ar-SA" dirty="0"/>
              <a:t> فقهية طبية، د. عبد الرشيد بن محمد أمين بن </a:t>
            </a:r>
            <a:r>
              <a:rPr lang="ar-SA" dirty="0" err="1"/>
              <a:t>قاسإم</a:t>
            </a:r>
            <a:r>
              <a:rPr lang="ar-SA" dirty="0"/>
              <a:t>، </a:t>
            </a:r>
            <a:r>
              <a:rPr lang="fr-FR" dirty="0"/>
              <a:t>PDF</a:t>
            </a:r>
            <a:r>
              <a:rPr lang="ar-MA" dirty="0"/>
              <a:t>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8274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CB1149-B6F6-4BD2-AD84-B5B7784B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3379429"/>
            <a:ext cx="44165520" cy="5567365"/>
          </a:xfrm>
        </p:spPr>
        <p:txBody>
          <a:bodyPr>
            <a:noAutofit/>
          </a:bodyPr>
          <a:lstStyle/>
          <a:p>
            <a:pPr algn="ctr"/>
            <a:r>
              <a:rPr lang="ar-MA" sz="20000" dirty="0">
                <a:solidFill>
                  <a:srgbClr val="FF0000"/>
                </a:solidFill>
              </a:rPr>
              <a:t>يبين هذا التحليل بأن الاعجاز العلمي أصبح مادة أساسية لتحيين النصوص القانونية </a:t>
            </a:r>
            <a:endParaRPr lang="fr-FR" sz="20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0D5EDD-8DA9-4823-B915-9133766B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1101" y="9731685"/>
            <a:ext cx="35145617" cy="182756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MA" sz="16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لأنه ي</a:t>
            </a:r>
            <a:r>
              <a:rPr lang="ar-SA" sz="16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عطي للقاعدة القانونية مداها ومعناها وتفسيرها، وقد شيد على أساس </a:t>
            </a:r>
            <a:r>
              <a:rPr lang="ar-MA" sz="16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إكتشافات</a:t>
            </a:r>
            <a:r>
              <a:rPr lang="ar-MA" sz="16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علمية حديثة و</a:t>
            </a:r>
            <a:r>
              <a:rPr lang="ar-SA" sz="16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معطيات واقعية وعقلية وطبيعية ومثالية وتاريخية وذلك بهدف كشف المراد من </a:t>
            </a:r>
            <a:r>
              <a:rPr lang="ar-MA" sz="16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16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لقاعدة القانونية ومن ثم تطبيقها تطبيقاً سليماً على الوقائع المتطابقة</a:t>
            </a:r>
            <a:endParaRPr lang="fr-FR" sz="16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4" descr="Résultat de recherche d'images pour &quot;‫هيئة الاعجاز لشمال المغرب‬‎&quot;">
            <a:extLst>
              <a:ext uri="{FF2B5EF4-FFF2-40B4-BE49-F238E27FC236}">
                <a16:creationId xmlns:a16="http://schemas.microsoft.com/office/drawing/2014/main" id="{0764D2FF-C39B-43E3-A6CB-EA4E7D247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910" y="232657"/>
            <a:ext cx="19922490" cy="28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4">
            <a:extLst>
              <a:ext uri="{FF2B5EF4-FFF2-40B4-BE49-F238E27FC236}">
                <a16:creationId xmlns:a16="http://schemas.microsoft.com/office/drawing/2014/main" id="{8781C76D-3CA8-4522-BF62-B296B230C274}"/>
              </a:ext>
            </a:extLst>
          </p:cNvPr>
          <p:cNvSpPr txBox="1">
            <a:spLocks/>
          </p:cNvSpPr>
          <p:nvPr/>
        </p:nvSpPr>
        <p:spPr>
          <a:xfrm>
            <a:off x="-1831848" y="17737184"/>
            <a:ext cx="22610672" cy="11038872"/>
          </a:xfrm>
          <a:prstGeom prst="rect">
            <a:avLst/>
          </a:prstGeom>
        </p:spPr>
        <p:txBody>
          <a:bodyPr vert="horz" lIns="296208" tIns="148102" rIns="296208" bIns="148102" rtlCol="0" anchor="ctr">
            <a:noAutofit/>
          </a:bodyPr>
          <a:lstStyle>
            <a:lvl1pPr algn="ctr" defTabSz="7021295" rtl="0" eaLnBrk="1" latinLnBrk="0" hangingPunct="1">
              <a:spcBef>
                <a:spcPct val="0"/>
              </a:spcBef>
              <a:buNone/>
              <a:defRPr sz="3389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840480" rtl="1"/>
            <a:r>
              <a:rPr lang="ar-SA" altLang="fr-FR" sz="9600" b="1" dirty="0">
                <a:solidFill>
                  <a:srgbClr val="7F02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MA" altLang="fr-FR" sz="9600" b="1" dirty="0">
                <a:solidFill>
                  <a:srgbClr val="7F02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أستاذ ال</a:t>
            </a:r>
            <a:r>
              <a:rPr lang="ar-SA" altLang="fr-FR" sz="9600" b="1" dirty="0">
                <a:solidFill>
                  <a:srgbClr val="7F02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دكتور محمد بورباب</a:t>
            </a:r>
            <a:br>
              <a:rPr lang="ar-MA" altLang="fr-FR" sz="9600" b="1" dirty="0">
                <a:solidFill>
                  <a:srgbClr val="7F02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MA" altLang="fr-FR" sz="9600" b="1" dirty="0">
                <a:solidFill>
                  <a:srgbClr val="7F02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تخصص: بيولوجية جزيئية</a:t>
            </a:r>
            <a:br>
              <a:rPr lang="ar-MA" altLang="fr-FR" sz="9600" b="1" dirty="0">
                <a:solidFill>
                  <a:srgbClr val="7F02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MA" altLang="fr-FR" sz="9600" b="1" dirty="0">
                <a:solidFill>
                  <a:srgbClr val="7F02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بيولوجيا/جيولوجيا</a:t>
            </a:r>
            <a:br>
              <a:rPr lang="fr-FR" altLang="fr-FR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altLang="fr-FR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أستاذ </a:t>
            </a:r>
            <a:r>
              <a:rPr lang="ar-MA" altLang="fr-FR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زائر </a:t>
            </a:r>
            <a:r>
              <a:rPr lang="ar-SA" altLang="fr-FR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علم الأحياء الجنائي</a:t>
            </a:r>
            <a:br>
              <a:rPr lang="fr-FR" altLang="fr-FR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altLang="fr-FR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رئيس هيئة ال</a:t>
            </a:r>
            <a:r>
              <a:rPr lang="ar-MA" altLang="fr-FR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altLang="fr-FR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عجاز لشمال المغرب</a:t>
            </a:r>
            <a:br>
              <a:rPr lang="ar-MA" altLang="fr-FR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MA" altLang="fr-FR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رئيس المؤتمر الدولي لتطوان بالمملكة المغربية</a:t>
            </a:r>
            <a:r>
              <a:rPr lang="ar-SA" altLang="fr-FR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br>
              <a:rPr lang="ar-MA" altLang="fr-FR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altLang="fr-FR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رئيس تحرير مجلة إعجاز الدولية للبحث والتأمل العلمي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113956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66A7EE-7CB0-491D-AEA4-8F145DC6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632" y="13211214"/>
            <a:ext cx="26162950" cy="1488130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7F28101-F9AF-460E-94EE-79AD9A18C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7792" y="5688832"/>
            <a:ext cx="50462599" cy="7521326"/>
          </a:xfrm>
        </p:spPr>
        <p:txBody>
          <a:bodyPr>
            <a:noAutofit/>
          </a:bodyPr>
          <a:lstStyle/>
          <a:p>
            <a:pPr algn="ctr" rtl="1"/>
            <a:r>
              <a:rPr lang="ar-MA" sz="15000" b="1" dirty="0">
                <a:solidFill>
                  <a:srgbClr val="FF0000"/>
                </a:solidFill>
              </a:rPr>
              <a:t>السلوك بين أثر الجينات وأثر الوسط البيئي</a:t>
            </a:r>
            <a:br>
              <a:rPr lang="ar-MA" sz="15000" b="1" dirty="0">
                <a:solidFill>
                  <a:srgbClr val="FF0000"/>
                </a:solidFill>
              </a:rPr>
            </a:br>
            <a:r>
              <a:rPr lang="ar-MA" sz="15000" b="1" dirty="0"/>
              <a:t>قام داروين بوضع "أساس علمي خاطئ للإلحاد</a:t>
            </a:r>
            <a:r>
              <a:rPr lang="fr-FR" sz="15000" b="1" dirty="0"/>
              <a:t> </a:t>
            </a:r>
            <a:r>
              <a:rPr lang="ar-MA" sz="15000" b="1" dirty="0"/>
              <a:t>" </a:t>
            </a:r>
            <a:br>
              <a:rPr lang="ar-MA" sz="15000" b="1" dirty="0"/>
            </a:br>
            <a:r>
              <a:rPr lang="ar-MA" sz="15000" b="1" dirty="0"/>
              <a:t>وتبعه بعض المدرسين والإعلاميين العرب </a:t>
            </a:r>
            <a:br>
              <a:rPr lang="ar-MA" sz="15000" b="1" dirty="0"/>
            </a:br>
            <a:r>
              <a:rPr lang="ar-MA" sz="15000" dirty="0"/>
              <a:t>فأباحوا الزنا والشذوذ الجنسي، وأباحوا اللواط، وأباحوا القمار، وأباحوا الربا، وأباحوا أي شيء يرضي شهواتهم</a:t>
            </a:r>
            <a:br>
              <a:rPr lang="ar-MA" sz="15000" dirty="0"/>
            </a:br>
            <a:br>
              <a:rPr lang="ar-MA" sz="15000" dirty="0"/>
            </a:br>
            <a:endParaRPr lang="fr-FR" sz="15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87B0E-5B8F-47EE-A860-F301435D8704}"/>
              </a:ext>
            </a:extLst>
          </p:cNvPr>
          <p:cNvSpPr/>
          <p:nvPr/>
        </p:nvSpPr>
        <p:spPr>
          <a:xfrm>
            <a:off x="30409048" y="13977499"/>
            <a:ext cx="20053551" cy="1301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16800" b="1" dirty="0">
                <a:solidFill>
                  <a:srgbClr val="FF0000"/>
                </a:solidFill>
              </a:rPr>
              <a:t>وأفسدوا الإنسان العربي</a:t>
            </a:r>
          </a:p>
          <a:p>
            <a:pPr algn="ctr"/>
            <a:r>
              <a:rPr lang="ar-MA" sz="16800" b="1" dirty="0"/>
              <a:t>على امتداد عشرات السنين</a:t>
            </a:r>
          </a:p>
          <a:p>
            <a:pPr algn="ctr"/>
            <a:r>
              <a:rPr lang="ar-MA" sz="16800" b="1" dirty="0">
                <a:solidFill>
                  <a:schemeClr val="accent1"/>
                </a:solidFill>
              </a:rPr>
              <a:t>والآن تبين الدراسات بأن الله يخلق الإنسان وهو مؤمن بالله </a:t>
            </a:r>
            <a:endParaRPr lang="fr-FR" sz="16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31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F9D159-2398-47FC-8DE7-10AD9E2B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700298"/>
            <a:ext cx="50618782" cy="2688336"/>
          </a:xfrm>
        </p:spPr>
        <p:txBody>
          <a:bodyPr>
            <a:noAutofit/>
          </a:bodyPr>
          <a:lstStyle/>
          <a:p>
            <a:pPr algn="ctr" rtl="1"/>
            <a:r>
              <a:rPr lang="ar-MA" sz="22680" b="1" dirty="0"/>
              <a:t>الكليات الشرعية الخمس</a:t>
            </a:r>
            <a:r>
              <a:rPr lang="fr-FR" sz="22680" b="1" dirty="0"/>
              <a:t> </a:t>
            </a:r>
            <a:r>
              <a:rPr lang="ar-MA" sz="22680" b="1" dirty="0"/>
              <a:t>لحماية حقوق الإنسان</a:t>
            </a:r>
            <a:endParaRPr lang="fr-FR" sz="22680" b="1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61535D8-CE97-4452-9FD2-DF94D7BF077F}"/>
              </a:ext>
            </a:extLst>
          </p:cNvPr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1196215" y="5388636"/>
          <a:ext cx="48478189" cy="2275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13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7E82F0-176E-4C10-B642-9317176A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16340848"/>
            <a:ext cx="46085760" cy="4800600"/>
          </a:xfrm>
        </p:spPr>
        <p:txBody>
          <a:bodyPr>
            <a:normAutofit fontScale="90000"/>
          </a:bodyPr>
          <a:lstStyle/>
          <a:p>
            <a:pPr algn="ctr"/>
            <a:r>
              <a:rPr lang="ar-MA" b="1" dirty="0">
                <a:solidFill>
                  <a:schemeClr val="tx2"/>
                </a:solidFill>
              </a:rPr>
              <a:t>الإعجاز العلمي التشريعي</a:t>
            </a:r>
            <a:br>
              <a:rPr lang="ar-MA" b="1" dirty="0">
                <a:solidFill>
                  <a:schemeClr val="tx2"/>
                </a:solidFill>
              </a:rPr>
            </a:br>
            <a:r>
              <a:rPr lang="ar-MA" b="1" dirty="0">
                <a:solidFill>
                  <a:schemeClr val="tx2"/>
                </a:solidFill>
              </a:rPr>
              <a:t>في تحديد ستة أشهر كأقل مدة الحمل</a:t>
            </a:r>
            <a:br>
              <a:rPr lang="fr-FR" b="1" dirty="0"/>
            </a:b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538EBC9-D292-4840-A75E-F324DC10BD9F}"/>
              </a:ext>
            </a:extLst>
          </p:cNvPr>
          <p:cNvSpPr txBox="1">
            <a:spLocks/>
          </p:cNvSpPr>
          <p:nvPr/>
        </p:nvSpPr>
        <p:spPr>
          <a:xfrm>
            <a:off x="22089217" y="15438345"/>
            <a:ext cx="25523186" cy="5567365"/>
          </a:xfrm>
          <a:prstGeom prst="rect">
            <a:avLst/>
          </a:prstGeom>
        </p:spPr>
        <p:txBody>
          <a:bodyPr vert="horz" lIns="384048" tIns="192024" rIns="384048" bIns="192024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18480" b="1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237C373-7B89-439D-9158-212FED507A4C}"/>
              </a:ext>
            </a:extLst>
          </p:cNvPr>
          <p:cNvSpPr/>
          <p:nvPr/>
        </p:nvSpPr>
        <p:spPr>
          <a:xfrm>
            <a:off x="43252202" y="10364972"/>
            <a:ext cx="6400800" cy="49546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0" dirty="0"/>
              <a:t>4</a:t>
            </a:r>
            <a:endParaRPr lang="fr-FR" sz="40000" dirty="0"/>
          </a:p>
        </p:txBody>
      </p:sp>
    </p:spTree>
    <p:extLst>
      <p:ext uri="{BB962C8B-B14F-4D97-AF65-F5344CB8AC3E}">
        <p14:creationId xmlns:p14="http://schemas.microsoft.com/office/powerpoint/2010/main" val="52124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02AEC-859F-41F6-B5BF-E46F648C2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712" y="4320546"/>
            <a:ext cx="46085760" cy="4800600"/>
          </a:xfrm>
        </p:spPr>
        <p:txBody>
          <a:bodyPr>
            <a:normAutofit fontScale="90000"/>
          </a:bodyPr>
          <a:lstStyle/>
          <a:p>
            <a:pPr algn="ctr"/>
            <a:r>
              <a:rPr lang="ar-MA" b="1" dirty="0"/>
              <a:t>تعريف علم الاعجاز في القرآن والسنة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CE9B3-0E68-4F71-9485-1737C78E6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0" y="9121146"/>
            <a:ext cx="46085760" cy="19009045"/>
          </a:xfrm>
        </p:spPr>
        <p:txBody>
          <a:bodyPr>
            <a:normAutofit fontScale="62500" lnSpcReduction="20000"/>
          </a:bodyPr>
          <a:lstStyle/>
          <a:p>
            <a:pPr marL="0" indent="0" algn="ctr" rtl="1">
              <a:buNone/>
            </a:pPr>
            <a:r>
              <a:rPr lang="ar-MA" dirty="0"/>
              <a:t>يدل مصطلح </a:t>
            </a:r>
            <a:r>
              <a:rPr lang="ar-MA" b="1" dirty="0"/>
              <a:t>علم الاعجاز في القرآن والسنة</a:t>
            </a:r>
            <a:r>
              <a:rPr lang="ar-MA" dirty="0"/>
              <a:t> على </a:t>
            </a:r>
            <a:endParaRPr lang="fr-FR" dirty="0"/>
          </a:p>
          <a:p>
            <a:pPr marL="0" indent="0" algn="ctr" rtl="1">
              <a:buNone/>
            </a:pPr>
            <a:r>
              <a:rPr lang="ar-MA" dirty="0"/>
              <a:t>علوم ونظريات علمية مختلفة </a:t>
            </a:r>
            <a:endParaRPr lang="fr-FR" dirty="0"/>
          </a:p>
          <a:p>
            <a:pPr marL="0" indent="0" algn="ctr" rtl="1">
              <a:buNone/>
            </a:pPr>
            <a:r>
              <a:rPr lang="ar-MA" dirty="0"/>
              <a:t>نجدها مبثوثة في القرآن والسنة </a:t>
            </a:r>
          </a:p>
          <a:p>
            <a:pPr marL="0" indent="0" algn="ctr" rtl="1">
              <a:buNone/>
            </a:pPr>
            <a:r>
              <a:rPr lang="ar-MA" dirty="0"/>
              <a:t>(مشكلة أوجها متعددة لإعجاز القرآن والسنة) </a:t>
            </a:r>
          </a:p>
          <a:p>
            <a:pPr marL="0" indent="0" algn="ctr" rtl="1">
              <a:buNone/>
            </a:pPr>
            <a:r>
              <a:rPr lang="ar-MA" dirty="0"/>
              <a:t>ثبت عدم إمكانية إدراكها بالوسائل البشرية في زمن الرسول صلى الله عليه وسلم </a:t>
            </a:r>
          </a:p>
          <a:p>
            <a:pPr marL="0" indent="0" algn="ctr" rtl="1">
              <a:buNone/>
            </a:pPr>
            <a:r>
              <a:rPr lang="ar-MA" dirty="0"/>
              <a:t>الذي عاش في القرن السابع الميلادي</a:t>
            </a:r>
          </a:p>
          <a:p>
            <a:pPr marL="0" indent="0" algn="ctr" rtl="1">
              <a:buNone/>
            </a:pPr>
            <a:r>
              <a:rPr lang="ar-MA" dirty="0"/>
              <a:t>وتظهر صدق القرآن والسنة فيما أخبرا به عن رب العزة سبحانه وتعالى.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671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34162C3-A793-452C-8D2E-93C3DD71D55F}"/>
              </a:ext>
            </a:extLst>
          </p:cNvPr>
          <p:cNvSpPr txBox="1">
            <a:spLocks/>
          </p:cNvSpPr>
          <p:nvPr/>
        </p:nvSpPr>
        <p:spPr>
          <a:xfrm>
            <a:off x="36291566" y="4734412"/>
            <a:ext cx="13982438" cy="2439385"/>
          </a:xfrm>
          <a:prstGeom prst="rect">
            <a:avLst/>
          </a:prstGeom>
        </p:spPr>
        <p:txBody>
          <a:bodyPr vert="horz" lIns="384048" tIns="192024" rIns="384048" bIns="192024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MA" sz="18480" dirty="0"/>
              <a:t>تصميم الموضوع</a:t>
            </a:r>
            <a:endParaRPr lang="fr-FR" sz="1848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6240EFA-15B0-44BF-9202-6229C3654F1C}"/>
              </a:ext>
            </a:extLst>
          </p:cNvPr>
          <p:cNvSpPr txBox="1">
            <a:spLocks/>
          </p:cNvSpPr>
          <p:nvPr/>
        </p:nvSpPr>
        <p:spPr>
          <a:xfrm>
            <a:off x="6271129" y="1251772"/>
            <a:ext cx="25012781" cy="2574575"/>
          </a:xfrm>
          <a:prstGeom prst="rect">
            <a:avLst/>
          </a:prstGeom>
        </p:spPr>
        <p:txBody>
          <a:bodyPr vert="horz" lIns="384048" tIns="192024" rIns="384048" bIns="19202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15120" b="1" dirty="0"/>
              <a:t>8 قواعد من الإعجاز العلمي </a:t>
            </a:r>
            <a:br>
              <a:rPr lang="ar-MA" sz="15120" b="1" dirty="0"/>
            </a:br>
            <a:r>
              <a:rPr lang="ar-MA" sz="15120" b="1" dirty="0"/>
              <a:t>لا غنى للقاضي أو رجل الإدارة عنها</a:t>
            </a:r>
            <a:endParaRPr lang="fr-FR" sz="1512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C86A2-6EFB-44E4-AF58-BBADCBE1F75D}"/>
              </a:ext>
            </a:extLst>
          </p:cNvPr>
          <p:cNvSpPr/>
          <p:nvPr/>
        </p:nvSpPr>
        <p:spPr>
          <a:xfrm>
            <a:off x="3165101" y="7118089"/>
            <a:ext cx="44876198" cy="2180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180" indent="-1440180" algn="r" rtl="1">
              <a:buFont typeface="+mj-lt"/>
              <a:buAutoNum type="arabicPeriod"/>
            </a:pPr>
            <a:r>
              <a:rPr lang="ar-MA" sz="11760" b="1" dirty="0"/>
              <a:t>متى تنفخ الروح في الجنين؟</a:t>
            </a:r>
            <a:endParaRPr lang="fr-FR" sz="11760" b="1" dirty="0"/>
          </a:p>
          <a:p>
            <a:pPr algn="r" rtl="1"/>
            <a:r>
              <a:rPr lang="ar-MA" sz="11760" b="1" dirty="0"/>
              <a:t>2. الدلائل العلمية </a:t>
            </a:r>
            <a:r>
              <a:rPr lang="ar-SA" sz="11760" b="1" dirty="0"/>
              <a:t>على الروح</a:t>
            </a:r>
            <a:r>
              <a:rPr lang="ar-MA" sz="11760" b="1" dirty="0"/>
              <a:t>/ </a:t>
            </a:r>
            <a:r>
              <a:rPr lang="ar-SA" sz="11760" b="1" dirty="0"/>
              <a:t>دراسات </a:t>
            </a:r>
            <a:r>
              <a:rPr lang="ar-MA" sz="11760" b="1" dirty="0"/>
              <a:t>القرب من </a:t>
            </a:r>
            <a:r>
              <a:rPr lang="ar-SA" sz="11760" b="1" dirty="0"/>
              <a:t>الموت، البحوث السريرية </a:t>
            </a:r>
            <a:r>
              <a:rPr lang="ar-MA" sz="11760" b="1" dirty="0"/>
              <a:t>عند </a:t>
            </a:r>
            <a:r>
              <a:rPr lang="ar-SA" sz="11760" b="1" dirty="0"/>
              <a:t>مرضى السكتة القلبية</a:t>
            </a:r>
            <a:endParaRPr lang="fr-FR" sz="11760" b="1" dirty="0"/>
          </a:p>
          <a:p>
            <a:pPr algn="r" rtl="1"/>
            <a:r>
              <a:rPr lang="ar-MA" sz="11760" b="1" dirty="0"/>
              <a:t>3. </a:t>
            </a:r>
            <a:r>
              <a:rPr lang="ar-SA" sz="11760" b="1" dirty="0"/>
              <a:t>علاقة النوم بالموت و</a:t>
            </a:r>
            <a:r>
              <a:rPr lang="ar-MA" sz="11760" b="1" dirty="0"/>
              <a:t>أثر التداخل الفيزيولوجي في </a:t>
            </a:r>
            <a:r>
              <a:rPr lang="ar-SA" sz="11760" b="1" dirty="0"/>
              <a:t>تعريف الموت من الناحية العلمية ومن منظور نصوص القرآن والسنة</a:t>
            </a:r>
            <a:endParaRPr lang="ar-MA" sz="11760" b="1" dirty="0"/>
          </a:p>
          <a:p>
            <a:pPr algn="r" rtl="1"/>
            <a:r>
              <a:rPr lang="ar-MA" sz="11760" b="1" dirty="0"/>
              <a:t>4. الإعجاز العلمي التشريعي في تحديد ستة أشهر كأقل مدة الحمل</a:t>
            </a:r>
            <a:r>
              <a:rPr lang="ar-SA" sz="11760" b="1" dirty="0"/>
              <a:t>: </a:t>
            </a:r>
            <a:r>
              <a:rPr lang="ar-MA" sz="11760" b="1" dirty="0"/>
              <a:t>حالة </a:t>
            </a:r>
            <a:r>
              <a:rPr lang="ar-SA" sz="11760" b="1" dirty="0"/>
              <a:t>المولود قبل الأوان،</a:t>
            </a:r>
            <a:endParaRPr lang="fr-FR" sz="11760" b="1" dirty="0"/>
          </a:p>
          <a:p>
            <a:pPr algn="r" rtl="1"/>
            <a:r>
              <a:rPr lang="ar-MA" sz="11760" b="1" dirty="0"/>
              <a:t>5.  الإعجاز العلمي في تشريعات الأسرة (نموذج عدة المطلقة)</a:t>
            </a:r>
          </a:p>
          <a:p>
            <a:pPr algn="r" rtl="1"/>
            <a:r>
              <a:rPr lang="ar-MA" sz="11760" b="1" dirty="0"/>
              <a:t>6. أهمية الإعجاز التأثيري للقرآن الكريم في الخطاب القانوني من خلال قراءة النشاط الكهربائي للدماغ </a:t>
            </a:r>
            <a:r>
              <a:rPr lang="fr-FR" sz="11760" b="1" dirty="0"/>
              <a:t>EEG)</a:t>
            </a:r>
            <a:r>
              <a:rPr lang="ar-MA" sz="11760" b="1" dirty="0"/>
              <a:t>) (أهمية قراءة القرآن والمواعظ في المراكز الإصلاحية)</a:t>
            </a:r>
          </a:p>
          <a:p>
            <a:pPr algn="r" rtl="1"/>
            <a:r>
              <a:rPr lang="ar-MA" sz="11760" b="1" dirty="0"/>
              <a:t>7. دراسة: لا وجود لجين بعينه مسؤول عن المثلية الجنسية</a:t>
            </a:r>
            <a:endParaRPr lang="fr-FR" sz="11760" b="1" dirty="0"/>
          </a:p>
          <a:p>
            <a:pPr algn="r" rtl="1"/>
            <a:r>
              <a:rPr lang="ar-MA" sz="11760" b="1" dirty="0"/>
              <a:t>8. </a:t>
            </a:r>
            <a:r>
              <a:rPr lang="ar-SA" sz="11760" b="1" dirty="0"/>
              <a:t>الاختلافات البنيوية في الدماغ وغيره التي تفسر اختلاف بعض التشريعات الاسلامية لكل من الرجل والمرأة</a:t>
            </a:r>
            <a:endParaRPr lang="fr-FR" sz="11760" b="1" dirty="0"/>
          </a:p>
        </p:txBody>
      </p:sp>
      <p:pic>
        <p:nvPicPr>
          <p:cNvPr id="9" name="Picture 4" descr="Résultat de recherche d'images pour &quot;‫هيئة الاعجاز لشمال المغرب‬‎&quot;">
            <a:extLst>
              <a:ext uri="{FF2B5EF4-FFF2-40B4-BE49-F238E27FC236}">
                <a16:creationId xmlns:a16="http://schemas.microsoft.com/office/drawing/2014/main" id="{0E799296-9C93-4B81-8B17-12A7FEC72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910" y="232657"/>
            <a:ext cx="19922490" cy="404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0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C7BE5107-3AE2-496D-8CBD-CB3A70F59F17}"/>
              </a:ext>
            </a:extLst>
          </p:cNvPr>
          <p:cNvSpPr/>
          <p:nvPr/>
        </p:nvSpPr>
        <p:spPr>
          <a:xfrm>
            <a:off x="0" y="0"/>
            <a:ext cx="28875208" cy="22034448"/>
          </a:xfrm>
          <a:prstGeom prst="ellips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0" dirty="0"/>
              <a:t>الإعجاز  في علم الأجنة </a:t>
            </a:r>
            <a:r>
              <a:rPr lang="ar-MA" sz="20000" b="1" dirty="0">
                <a:solidFill>
                  <a:srgbClr val="FFFF00"/>
                </a:solidFill>
              </a:rPr>
              <a:t>معطيات قانونية</a:t>
            </a:r>
            <a:endParaRPr lang="fr-FR" sz="20000" b="1" dirty="0">
              <a:solidFill>
                <a:srgbClr val="FFFF00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CE06C32-EC84-435D-8C57-E34917896886}"/>
              </a:ext>
            </a:extLst>
          </p:cNvPr>
          <p:cNvSpPr txBox="1">
            <a:spLocks/>
          </p:cNvSpPr>
          <p:nvPr/>
        </p:nvSpPr>
        <p:spPr>
          <a:xfrm rot="19696037">
            <a:off x="16697168" y="12165429"/>
            <a:ext cx="36141243" cy="8716571"/>
          </a:xfrm>
          <a:prstGeom prst="rect">
            <a:avLst/>
          </a:prstGeom>
        </p:spPr>
        <p:txBody>
          <a:bodyPr vert="horz" lIns="296208" tIns="148102" rIns="296208" bIns="148102" rtlCol="0" anchor="ctr">
            <a:noAutofit/>
          </a:bodyPr>
          <a:lstStyle>
            <a:lvl1pPr algn="ctr" defTabSz="7021295" rtl="0" eaLnBrk="1" latinLnBrk="0" hangingPunct="1">
              <a:spcBef>
                <a:spcPct val="0"/>
              </a:spcBef>
              <a:buNone/>
              <a:defRPr sz="3389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sz="22756" b="1" dirty="0"/>
              <a:t>أثر بحوث الإعجاز العلمي في الحسم </a:t>
            </a:r>
            <a:br>
              <a:rPr lang="ar-MA" sz="22756" b="1" dirty="0"/>
            </a:br>
            <a:r>
              <a:rPr lang="ar-MA" sz="22756" b="1" dirty="0"/>
              <a:t>ببعض القضايا الفقهية والقانونية</a:t>
            </a:r>
            <a:endParaRPr lang="fr-FR" sz="22756" dirty="0"/>
          </a:p>
        </p:txBody>
      </p:sp>
    </p:spTree>
    <p:extLst>
      <p:ext uri="{BB962C8B-B14F-4D97-AF65-F5344CB8AC3E}">
        <p14:creationId xmlns:p14="http://schemas.microsoft.com/office/powerpoint/2010/main" val="402911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3563F-70DE-4625-B249-7133C770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MA" dirty="0"/>
              <a:t>لكن السبق العلمي يوجد في آيات القرآن وأحاديث المصطفى صلى الله عليه وسلم </a:t>
            </a:r>
            <a:br>
              <a:rPr lang="ar-MA" dirty="0"/>
            </a:br>
            <a:r>
              <a:rPr lang="ar-MA" dirty="0"/>
              <a:t>(سنريهم آياتنا في الآفاق وفي أنفسهم)</a:t>
            </a:r>
            <a:endParaRPr lang="fr-FR" dirty="0"/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3F40236C-2FDB-4BD8-AD6C-FEAD5D840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412633"/>
            <a:ext cx="51206396" cy="2089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1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Ã©sultat de recherche d'images pour &quot;fon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68" y="0"/>
            <a:ext cx="51282768" cy="3037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ÙØ§ ÙØªÙÙØ± ÙØµ Ø¨Ø¯ÙÙ ØªÙÙØ§Ø¦Ù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2" y="8367445"/>
            <a:ext cx="31238231" cy="2122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7986" y="5543790"/>
            <a:ext cx="21510321" cy="885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7835448" y="1010590"/>
            <a:ext cx="26049887" cy="4109611"/>
          </a:xfrm>
          <a:prstGeom prst="rect">
            <a:avLst/>
          </a:prstGeom>
          <a:noFill/>
        </p:spPr>
        <p:txBody>
          <a:bodyPr wrap="square" lIns="237006" tIns="118503" rIns="237006" bIns="118503" rtlCol="0">
            <a:spAutoFit/>
          </a:bodyPr>
          <a:lstStyle/>
          <a:p>
            <a:pPr algn="ctr"/>
            <a:r>
              <a:rPr lang="ar-SA" sz="12575" b="1" dirty="0">
                <a:solidFill>
                  <a:srgbClr val="FFFF00"/>
                </a:solidFill>
              </a:rPr>
              <a:t>على عهد رسول الله </a:t>
            </a:r>
          </a:p>
          <a:p>
            <a:pPr algn="ctr"/>
            <a:r>
              <a:rPr lang="ar-SA" sz="12575" b="1" dirty="0">
                <a:solidFill>
                  <a:srgbClr val="FFFF00"/>
                </a:solidFill>
              </a:rPr>
              <a:t>صلى الله عليه وسلم</a:t>
            </a:r>
            <a:endParaRPr lang="fr-FR" sz="12575" b="1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36754" y="1606587"/>
            <a:ext cx="13150036" cy="4855969"/>
          </a:xfrm>
          <a:prstGeom prst="rect">
            <a:avLst/>
          </a:prstGeom>
          <a:noFill/>
        </p:spPr>
        <p:txBody>
          <a:bodyPr wrap="square" lIns="237006" tIns="118503" rIns="237006" bIns="118503" rtlCol="0">
            <a:spAutoFit/>
          </a:bodyPr>
          <a:lstStyle/>
          <a:p>
            <a:pPr algn="ctr"/>
            <a:r>
              <a:rPr lang="ar-SA" sz="30000" b="1" dirty="0">
                <a:solidFill>
                  <a:srgbClr val="FFFF00"/>
                </a:solidFill>
              </a:rPr>
              <a:t>في زماننا</a:t>
            </a:r>
            <a:endParaRPr lang="fr-FR" sz="30000" b="1" dirty="0">
              <a:solidFill>
                <a:srgbClr val="FFFF00"/>
              </a:solidFill>
            </a:endParaRPr>
          </a:p>
        </p:txBody>
      </p:sp>
      <p:sp>
        <p:nvSpPr>
          <p:cNvPr id="2" name="Flèche : gauche 1">
            <a:extLst>
              <a:ext uri="{FF2B5EF4-FFF2-40B4-BE49-F238E27FC236}">
                <a16:creationId xmlns:a16="http://schemas.microsoft.com/office/drawing/2014/main" id="{FFDBD943-9661-4961-B1F9-22CA28F11D22}"/>
              </a:ext>
            </a:extLst>
          </p:cNvPr>
          <p:cNvSpPr/>
          <p:nvPr/>
        </p:nvSpPr>
        <p:spPr>
          <a:xfrm>
            <a:off x="31037568" y="25321579"/>
            <a:ext cx="4320480" cy="445024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11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Ã©sultat de recherche d'images pour &quot;fond&quot;">
            <a:extLst>
              <a:ext uri="{FF2B5EF4-FFF2-40B4-BE49-F238E27FC236}">
                <a16:creationId xmlns:a16="http://schemas.microsoft.com/office/drawing/2014/main" id="{CD17DAAF-B5C2-4A94-B62F-8237A713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282768" cy="3037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515A7B5-065E-46F9-A22C-58C4A889F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0712" y="16024"/>
            <a:ext cx="29995688" cy="61768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9ED391-A5C6-4D0F-93A3-FBF8385FD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512" y="6192914"/>
            <a:ext cx="48101344" cy="2214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13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Ã©sultat de recherche d'images pour &quot;fond&quot;">
            <a:extLst>
              <a:ext uri="{FF2B5EF4-FFF2-40B4-BE49-F238E27FC236}">
                <a16:creationId xmlns:a16="http://schemas.microsoft.com/office/drawing/2014/main" id="{214A7663-9E5C-463D-9E7E-C75435E27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68" y="0"/>
            <a:ext cx="51282768" cy="3037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F7785F-4DEA-4780-98E5-24A36B3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047" y="3406324"/>
            <a:ext cx="48469786" cy="6013220"/>
          </a:xfrm>
        </p:spPr>
        <p:txBody>
          <a:bodyPr>
            <a:normAutofit fontScale="90000"/>
          </a:bodyPr>
          <a:lstStyle/>
          <a:p>
            <a:r>
              <a:rPr lang="ar-MA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الجنين القزم الذي تصور خاطئ </a:t>
            </a:r>
            <a:r>
              <a:rPr lang="ar-MA" b="1" dirty="0" err="1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إستمر</a:t>
            </a:r>
            <a:r>
              <a:rPr lang="ar-MA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عند الغربيين حتى أواخر القرن 19</a:t>
            </a:r>
            <a:br>
              <a:rPr lang="ar-MA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4C663F-6A66-443B-A6B6-C3E8D8728B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329" y="10269745"/>
            <a:ext cx="7203335" cy="601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CB159F1-A53B-45A5-8E3A-415FE900CA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458" y="9797665"/>
            <a:ext cx="8607216" cy="57136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1AC95D-8642-450D-B492-8763588173FE}"/>
              </a:ext>
            </a:extLst>
          </p:cNvPr>
          <p:cNvSpPr/>
          <p:nvPr/>
        </p:nvSpPr>
        <p:spPr>
          <a:xfrm>
            <a:off x="-209267" y="18110270"/>
            <a:ext cx="21675930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344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الجنين يتولد</a:t>
            </a:r>
            <a:r>
              <a:rPr lang="fr-FR" sz="1344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344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بفترة</a:t>
            </a:r>
            <a:r>
              <a:rPr lang="ar-MA" sz="1344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مكتملا في الخلية البيضية للمرأة، </a:t>
            </a:r>
            <a:r>
              <a:rPr lang="ar-SA" sz="1344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بعد اكتشاف </a:t>
            </a:r>
            <a:endParaRPr lang="ar-MA" sz="1344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1344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الميكروسكوب </a:t>
            </a:r>
            <a:endParaRPr lang="ar-MA" sz="1344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1344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رسم </a:t>
            </a:r>
            <a:r>
              <a:rPr lang="ar-MA" sz="1344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1344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هارتسوكر</a:t>
            </a:r>
            <a:r>
              <a:rPr lang="ar-MA" sz="1344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SA" sz="1344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للحوين المنوي</a:t>
            </a:r>
            <a:endParaRPr lang="ar-MA" sz="13440" b="1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13440" b="1" dirty="0">
                <a:solidFill>
                  <a:srgbClr val="000000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 ـ</a:t>
            </a:r>
            <a:r>
              <a:rPr lang="fr-FR" sz="13440" b="1" dirty="0">
                <a:solidFill>
                  <a:srgbClr val="000000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1694 </a:t>
            </a:r>
            <a:r>
              <a:rPr lang="ar-SA" sz="13440" b="1" dirty="0">
                <a:solidFill>
                  <a:srgbClr val="000000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fr-FR" sz="13440" b="1" dirty="0">
                <a:solidFill>
                  <a:srgbClr val="000000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MA" sz="13440" b="1" dirty="0">
                <a:solidFill>
                  <a:srgbClr val="000000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fr-FR" sz="13440" b="1" dirty="0">
              <a:solidFill>
                <a:srgbClr val="000000"/>
              </a:solidFill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AEBCC0-195D-4A41-A7A5-F108B68016FE}"/>
              </a:ext>
            </a:extLst>
          </p:cNvPr>
          <p:cNvSpPr/>
          <p:nvPr/>
        </p:nvSpPr>
        <p:spPr>
          <a:xfrm>
            <a:off x="35540304" y="16725099"/>
            <a:ext cx="17770356" cy="863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3361"/>
              </a:spcAft>
            </a:pPr>
            <a:r>
              <a:rPr lang="ar-SA" sz="1176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الجنين يتولد</a:t>
            </a:r>
            <a:r>
              <a:rPr lang="fr-FR" sz="1176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176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دم الحيض</a:t>
            </a:r>
            <a:r>
              <a:rPr lang="fr-FR" sz="11760" b="1" dirty="0">
                <a:solidFill>
                  <a:srgbClr val="FFFF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lang="ar-MA" sz="11760" b="1" dirty="0">
                <a:solidFill>
                  <a:srgbClr val="FFFF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 </a:t>
            </a:r>
          </a:p>
          <a:p>
            <a:pPr algn="ctr" rtl="1">
              <a:spcAft>
                <a:spcPts val="3361"/>
              </a:spcAft>
            </a:pPr>
            <a:r>
              <a:rPr lang="ar-SA" sz="1176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أرسطو وطاليس</a:t>
            </a:r>
            <a:endParaRPr lang="ar-MA" sz="11760" b="1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spcAft>
                <a:spcPts val="3361"/>
              </a:spcAft>
            </a:pPr>
            <a:r>
              <a:rPr lang="ar-SA" sz="1176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كتاب جاكوب </a:t>
            </a:r>
            <a:r>
              <a:rPr lang="ar-SA" sz="11760" b="1" dirty="0" err="1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رويف</a:t>
            </a:r>
            <a:endParaRPr lang="ar-MA" sz="11760" b="1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spcAft>
                <a:spcPts val="3361"/>
              </a:spcAft>
            </a:pPr>
            <a:r>
              <a:rPr lang="ar-SA" sz="1176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 1554م</a:t>
            </a:r>
            <a:r>
              <a:rPr lang="ar-SA" sz="11760" b="1" dirty="0">
                <a:solidFill>
                  <a:srgbClr val="FFFF00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r>
              <a:rPr lang="ar-SA" sz="11760" dirty="0">
                <a:solidFill>
                  <a:srgbClr val="FFFF00"/>
                </a:solidFill>
                <a:highlight>
                  <a:srgbClr val="FFFF00"/>
                </a:highlight>
              </a:rPr>
              <a:t> </a:t>
            </a:r>
            <a:endParaRPr lang="fr-FR" sz="11760" b="1" dirty="0">
              <a:solidFill>
                <a:srgbClr val="FFFF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26" name="Picture 2" descr="Image associÃ©e">
            <a:extLst>
              <a:ext uri="{FF2B5EF4-FFF2-40B4-BE49-F238E27FC236}">
                <a16:creationId xmlns:a16="http://schemas.microsoft.com/office/drawing/2014/main" id="{62EAC6BF-261C-45A1-9CC1-BCE3C845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088" y="9261572"/>
            <a:ext cx="8607216" cy="57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historique Vues d'un fÅtus dans l'utÃ©rus 1694&quot;">
            <a:extLst>
              <a:ext uri="{FF2B5EF4-FFF2-40B4-BE49-F238E27FC236}">
                <a16:creationId xmlns:a16="http://schemas.microsoft.com/office/drawing/2014/main" id="{15EB98F4-D548-43DD-BCBE-AEA016C7C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35" y="9523196"/>
            <a:ext cx="8607216" cy="761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BBCFBB-2D32-4E1B-A01D-B18847EB41B8}"/>
              </a:ext>
            </a:extLst>
          </p:cNvPr>
          <p:cNvSpPr/>
          <p:nvPr/>
        </p:nvSpPr>
        <p:spPr>
          <a:xfrm>
            <a:off x="21884855" y="16648191"/>
            <a:ext cx="15379224" cy="1155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176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الجنين يتولد</a:t>
            </a:r>
            <a:r>
              <a:rPr lang="fr-FR" sz="1176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1176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مكتملا </a:t>
            </a:r>
          </a:p>
          <a:p>
            <a:pPr algn="ctr" rtl="1"/>
            <a:r>
              <a:rPr lang="ar-MA" sz="1176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الخلية البيضية للمرأة</a:t>
            </a:r>
          </a:p>
          <a:p>
            <a:pPr algn="ctr" rtl="1"/>
            <a:r>
              <a:rPr lang="ar-SA" sz="1176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رسم </a:t>
            </a:r>
            <a:r>
              <a:rPr lang="ar-MA" sz="1176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الفنان (</a:t>
            </a:r>
            <a:r>
              <a:rPr lang="ar-MA" sz="11760" b="1" dirty="0" err="1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ليونار</a:t>
            </a:r>
            <a:r>
              <a:rPr lang="ar-MA" sz="1176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 فانسي) </a:t>
            </a:r>
          </a:p>
          <a:p>
            <a:pPr algn="ctr"/>
            <a:r>
              <a:rPr lang="ar-SA" sz="1176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للحوين المنوي</a:t>
            </a:r>
            <a:endParaRPr lang="ar-MA" sz="11760" b="1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MA" sz="11760" baseline="30000" dirty="0">
              <a:solidFill>
                <a:srgbClr val="FFFF00"/>
              </a:solidFill>
            </a:endParaRPr>
          </a:p>
          <a:p>
            <a:pPr algn="ctr"/>
            <a:r>
              <a:rPr lang="fr-FR" sz="11760" baseline="30000" dirty="0">
                <a:solidFill>
                  <a:srgbClr val="FFFF00"/>
                </a:solidFill>
              </a:rPr>
              <a:t>Léonard de Vinci </a:t>
            </a:r>
            <a:endParaRPr lang="ar-MA" sz="11760" baseline="30000" dirty="0">
              <a:solidFill>
                <a:srgbClr val="FFFF00"/>
              </a:solidFill>
            </a:endParaRPr>
          </a:p>
          <a:p>
            <a:pPr algn="ctr"/>
            <a:r>
              <a:rPr lang="fr-FR" sz="11760" b="1" dirty="0">
                <a:solidFill>
                  <a:srgbClr val="FFFF00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1511</a:t>
            </a:r>
          </a:p>
        </p:txBody>
      </p:sp>
    </p:spTree>
    <p:extLst>
      <p:ext uri="{BB962C8B-B14F-4D97-AF65-F5344CB8AC3E}">
        <p14:creationId xmlns:p14="http://schemas.microsoft.com/office/powerpoint/2010/main" val="31485498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6375</TotalTime>
  <Words>596</Words>
  <Application>Microsoft Office PowerPoint</Application>
  <PresentationFormat>Personnalisé</PresentationFormat>
  <Paragraphs>94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Sakkal Majalla</vt:lpstr>
      <vt:lpstr>Thème Office</vt:lpstr>
      <vt:lpstr>قواعد من الإعجاز العلمي  لا غنى للقاضي أو رجل الإدارة عنها </vt:lpstr>
      <vt:lpstr>الإعجاز العلمي التشريعي في تحديد ستة أشهر كأقل مدة الحمل </vt:lpstr>
      <vt:lpstr>تعريف علم الاعجاز في القرآن والسنة </vt:lpstr>
      <vt:lpstr>Présentation PowerPoint</vt:lpstr>
      <vt:lpstr>Présentation PowerPoint</vt:lpstr>
      <vt:lpstr>لكن السبق العلمي يوجد في آيات القرآن وأحاديث المصطفى صلى الله عليه وسلم  (سنريهم آياتنا في الآفاق وفي أنفسهم)</vt:lpstr>
      <vt:lpstr>Présentation PowerPoint</vt:lpstr>
      <vt:lpstr>Présentation PowerPoint</vt:lpstr>
      <vt:lpstr>الجنين القزم الذي تصور خاطئ إستمر عند الغربيين حتى أواخر القرن 19 </vt:lpstr>
      <vt:lpstr>الإعجاز العلمي التشريعي في تحديد ستة أشهر كأقل مدة الحمل </vt:lpstr>
      <vt:lpstr>المولود قبل الأوان.  The premature بين الاكتشافات العلمية والنصوص القرآنية</vt:lpstr>
      <vt:lpstr>الاعجاز العلمي التشريعي في تحديد ستة أشهر كأقل مدة الحمل </vt:lpstr>
      <vt:lpstr>الإعجاز العلمي التشريعي في تحديد ستة أشهر كأقل مدة الحمل</vt:lpstr>
      <vt:lpstr>Présentation PowerPoint</vt:lpstr>
      <vt:lpstr>بين الفقهاء شروط ميراث الجنين في:</vt:lpstr>
      <vt:lpstr>يبين هذا التحليل بأن الاعجاز العلمي أصبح مادة أساسية لتحيين النصوص القانونية </vt:lpstr>
      <vt:lpstr>السلوك بين أثر الجينات وأثر الوسط البيئي قام داروين بوضع "أساس علمي خاطئ للإلحاد "  وتبعه بعض المدرسين والإعلاميين العرب  فأباحوا الزنا والشذوذ الجنسي، وأباحوا اللواط، وأباحوا القمار، وأباحوا الربا، وأباحوا أي شيء يرضي شهواتهم  </vt:lpstr>
      <vt:lpstr>الكليات الشرعية الخمس لحماية حقوق الإنسان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RedOne</dc:creator>
  <cp:lastModifiedBy>mohamed BOURBAB</cp:lastModifiedBy>
  <cp:revision>628</cp:revision>
  <dcterms:created xsi:type="dcterms:W3CDTF">2014-01-24T21:47:30Z</dcterms:created>
  <dcterms:modified xsi:type="dcterms:W3CDTF">2020-11-19T20:19:34Z</dcterms:modified>
</cp:coreProperties>
</file>