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918" r:id="rId4"/>
    <p:sldId id="899" r:id="rId5"/>
    <p:sldId id="897" r:id="rId6"/>
    <p:sldId id="315" r:id="rId7"/>
    <p:sldId id="321" r:id="rId8"/>
    <p:sldId id="910" r:id="rId9"/>
    <p:sldId id="906" r:id="rId10"/>
    <p:sldId id="311" r:id="rId11"/>
    <p:sldId id="907" r:id="rId12"/>
    <p:sldId id="313" r:id="rId13"/>
    <p:sldId id="312" r:id="rId14"/>
    <p:sldId id="322" r:id="rId15"/>
  </p:sldIdLst>
  <p:sldSz cx="51206400" cy="28803600"/>
  <p:notesSz cx="6858000" cy="9144000"/>
  <p:defaultTextStyle>
    <a:defPPr>
      <a:defRPr lang="en-US"/>
    </a:defPPr>
    <a:lvl1pPr marL="0" algn="l" defTabSz="296207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81036" algn="l" defTabSz="296207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62072" algn="l" defTabSz="296207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43105" algn="l" defTabSz="296207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24141" algn="l" defTabSz="296207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405174" algn="l" defTabSz="296207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86210" algn="l" defTabSz="296207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67246" algn="l" defTabSz="296207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48282" algn="l" defTabSz="2962072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EEA"/>
    <a:srgbClr val="EEEFE9"/>
    <a:srgbClr val="FFFFFF"/>
    <a:srgbClr val="86A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1713" autoAdjust="0"/>
  </p:normalViewPr>
  <p:slideViewPr>
    <p:cSldViewPr>
      <p:cViewPr varScale="1">
        <p:scale>
          <a:sx n="16" d="100"/>
          <a:sy n="16" d="100"/>
        </p:scale>
        <p:origin x="486" y="48"/>
      </p:cViewPr>
      <p:guideLst>
        <p:guide orient="horz" pos="9072"/>
        <p:guide pos="16128"/>
      </p:guideLst>
    </p:cSldViewPr>
  </p:slideViewPr>
  <p:outlineViewPr>
    <p:cViewPr>
      <p:scale>
        <a:sx n="33" d="100"/>
        <a:sy n="33" d="100"/>
      </p:scale>
      <p:origin x="24" y="1986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7EB1B-AC54-404C-8C19-1D49A3F523AE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5292D-DAD7-4481-8269-508B05194110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266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4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24" algn="l" defTabSz="91424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248" algn="l" defTabSz="91424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372" algn="l" defTabSz="91424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496" algn="l" defTabSz="91424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620" algn="l" defTabSz="91424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744" algn="l" defTabSz="91424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865" algn="l" defTabSz="91424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989" algn="l" defTabSz="91424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40482" y="8947792"/>
            <a:ext cx="43525440" cy="61741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680960" y="16322040"/>
            <a:ext cx="35844480" cy="7360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510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021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531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042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55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063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574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085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E79D-0158-4044-B5F3-10233D5C37A0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144A-C3A5-4451-A00B-F20F51B75206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32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E79D-0158-4044-B5F3-10233D5C37A0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144A-C3A5-4451-A00B-F20F51B75206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603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7843482" y="1540197"/>
            <a:ext cx="8641086" cy="3276409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920247" y="1540197"/>
            <a:ext cx="25069800" cy="3276409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E79D-0158-4044-B5F3-10233D5C37A0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144A-C3A5-4451-A00B-F20F51B75206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56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E79D-0158-4044-B5F3-10233D5C37A0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144A-C3A5-4451-A00B-F20F51B75206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80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44953" y="18508982"/>
            <a:ext cx="43525440" cy="5720715"/>
          </a:xfrm>
        </p:spPr>
        <p:txBody>
          <a:bodyPr anchor="t"/>
          <a:lstStyle>
            <a:lvl1pPr algn="l">
              <a:defRPr sz="30815" b="1" cap="all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044953" y="12208202"/>
            <a:ext cx="43525440" cy="6300785"/>
          </a:xfrm>
        </p:spPr>
        <p:txBody>
          <a:bodyPr anchor="b"/>
          <a:lstStyle>
            <a:lvl1pPr marL="0" indent="0">
              <a:buNone/>
              <a:defRPr sz="15408">
                <a:solidFill>
                  <a:schemeClr val="tx1">
                    <a:tint val="75000"/>
                  </a:schemeClr>
                </a:solidFill>
              </a:defRPr>
            </a:lvl1pPr>
            <a:lvl2pPr marL="3510648" indent="0">
              <a:buNone/>
              <a:defRPr sz="13748">
                <a:solidFill>
                  <a:schemeClr val="tx1">
                    <a:tint val="75000"/>
                  </a:schemeClr>
                </a:solidFill>
              </a:defRPr>
            </a:lvl2pPr>
            <a:lvl3pPr marL="7021295" indent="0">
              <a:buNone/>
              <a:defRPr sz="12326">
                <a:solidFill>
                  <a:schemeClr val="tx1">
                    <a:tint val="75000"/>
                  </a:schemeClr>
                </a:solidFill>
              </a:defRPr>
            </a:lvl3pPr>
            <a:lvl4pPr marL="10531936" indent="0">
              <a:buNone/>
              <a:defRPr sz="10667">
                <a:solidFill>
                  <a:schemeClr val="tx1">
                    <a:tint val="75000"/>
                  </a:schemeClr>
                </a:solidFill>
              </a:defRPr>
            </a:lvl4pPr>
            <a:lvl5pPr marL="14042584" indent="0">
              <a:buNone/>
              <a:defRPr sz="10667">
                <a:solidFill>
                  <a:schemeClr val="tx1">
                    <a:tint val="75000"/>
                  </a:schemeClr>
                </a:solidFill>
              </a:defRPr>
            </a:lvl5pPr>
            <a:lvl6pPr marL="17553224" indent="0">
              <a:buNone/>
              <a:defRPr sz="10667">
                <a:solidFill>
                  <a:schemeClr val="tx1">
                    <a:tint val="75000"/>
                  </a:schemeClr>
                </a:solidFill>
              </a:defRPr>
            </a:lvl6pPr>
            <a:lvl7pPr marL="21063872" indent="0">
              <a:buNone/>
              <a:defRPr sz="10667">
                <a:solidFill>
                  <a:schemeClr val="tx1">
                    <a:tint val="75000"/>
                  </a:schemeClr>
                </a:solidFill>
              </a:defRPr>
            </a:lvl7pPr>
            <a:lvl8pPr marL="24574520" indent="0">
              <a:buNone/>
              <a:defRPr sz="10667">
                <a:solidFill>
                  <a:schemeClr val="tx1">
                    <a:tint val="75000"/>
                  </a:schemeClr>
                </a:solidFill>
              </a:defRPr>
            </a:lvl8pPr>
            <a:lvl9pPr marL="28085168" indent="0">
              <a:buNone/>
              <a:defRPr sz="10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E79D-0158-4044-B5F3-10233D5C37A0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144A-C3A5-4451-A00B-F20F51B75206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021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20245" y="8961120"/>
            <a:ext cx="16855441" cy="25343169"/>
          </a:xfrm>
        </p:spPr>
        <p:txBody>
          <a:bodyPr/>
          <a:lstStyle>
            <a:lvl1pPr>
              <a:defRPr sz="21571"/>
            </a:lvl1pPr>
            <a:lvl2pPr>
              <a:defRPr sz="18489"/>
            </a:lvl2pPr>
            <a:lvl3pPr>
              <a:defRPr sz="15408"/>
            </a:lvl3pPr>
            <a:lvl4pPr>
              <a:defRPr sz="13748"/>
            </a:lvl4pPr>
            <a:lvl5pPr>
              <a:defRPr sz="13748"/>
            </a:lvl5pPr>
            <a:lvl6pPr>
              <a:defRPr sz="13748"/>
            </a:lvl6pPr>
            <a:lvl7pPr>
              <a:defRPr sz="13748"/>
            </a:lvl7pPr>
            <a:lvl8pPr>
              <a:defRPr sz="13748"/>
            </a:lvl8pPr>
            <a:lvl9pPr>
              <a:defRPr sz="13748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9629126" y="8961120"/>
            <a:ext cx="16855441" cy="25343169"/>
          </a:xfrm>
        </p:spPr>
        <p:txBody>
          <a:bodyPr/>
          <a:lstStyle>
            <a:lvl1pPr>
              <a:defRPr sz="21571"/>
            </a:lvl1pPr>
            <a:lvl2pPr>
              <a:defRPr sz="18489"/>
            </a:lvl2pPr>
            <a:lvl3pPr>
              <a:defRPr sz="15408"/>
            </a:lvl3pPr>
            <a:lvl4pPr>
              <a:defRPr sz="13748"/>
            </a:lvl4pPr>
            <a:lvl5pPr>
              <a:defRPr sz="13748"/>
            </a:lvl5pPr>
            <a:lvl6pPr>
              <a:defRPr sz="13748"/>
            </a:lvl6pPr>
            <a:lvl7pPr>
              <a:defRPr sz="13748"/>
            </a:lvl7pPr>
            <a:lvl8pPr>
              <a:defRPr sz="13748"/>
            </a:lvl8pPr>
            <a:lvl9pPr>
              <a:defRPr sz="13748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E79D-0158-4044-B5F3-10233D5C37A0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144A-C3A5-4451-A00B-F20F51B75206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83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60320" y="1153480"/>
            <a:ext cx="46085760" cy="48006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60325" y="6447474"/>
            <a:ext cx="22625052" cy="2687001"/>
          </a:xfrm>
        </p:spPr>
        <p:txBody>
          <a:bodyPr anchor="b"/>
          <a:lstStyle>
            <a:lvl1pPr marL="0" indent="0">
              <a:buNone/>
              <a:defRPr sz="18489" b="1"/>
            </a:lvl1pPr>
            <a:lvl2pPr marL="3510648" indent="0">
              <a:buNone/>
              <a:defRPr sz="15408" b="1"/>
            </a:lvl2pPr>
            <a:lvl3pPr marL="7021295" indent="0">
              <a:buNone/>
              <a:defRPr sz="13748" b="1"/>
            </a:lvl3pPr>
            <a:lvl4pPr marL="10531936" indent="0">
              <a:buNone/>
              <a:defRPr sz="12326" b="1"/>
            </a:lvl4pPr>
            <a:lvl5pPr marL="14042584" indent="0">
              <a:buNone/>
              <a:defRPr sz="12326" b="1"/>
            </a:lvl5pPr>
            <a:lvl6pPr marL="17553224" indent="0">
              <a:buNone/>
              <a:defRPr sz="12326" b="1"/>
            </a:lvl6pPr>
            <a:lvl7pPr marL="21063872" indent="0">
              <a:buNone/>
              <a:defRPr sz="12326" b="1"/>
            </a:lvl7pPr>
            <a:lvl8pPr marL="24574520" indent="0">
              <a:buNone/>
              <a:defRPr sz="12326" b="1"/>
            </a:lvl8pPr>
            <a:lvl9pPr marL="28085168" indent="0">
              <a:buNone/>
              <a:defRPr sz="12326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60325" y="9134475"/>
            <a:ext cx="22625052" cy="16595409"/>
          </a:xfrm>
        </p:spPr>
        <p:txBody>
          <a:bodyPr/>
          <a:lstStyle>
            <a:lvl1pPr>
              <a:defRPr sz="18489"/>
            </a:lvl1pPr>
            <a:lvl2pPr>
              <a:defRPr sz="15408"/>
            </a:lvl2pPr>
            <a:lvl3pPr>
              <a:defRPr sz="13748"/>
            </a:lvl3pPr>
            <a:lvl4pPr>
              <a:defRPr sz="12326"/>
            </a:lvl4pPr>
            <a:lvl5pPr>
              <a:defRPr sz="12326"/>
            </a:lvl5pPr>
            <a:lvl6pPr>
              <a:defRPr sz="12326"/>
            </a:lvl6pPr>
            <a:lvl7pPr>
              <a:defRPr sz="12326"/>
            </a:lvl7pPr>
            <a:lvl8pPr>
              <a:defRPr sz="12326"/>
            </a:lvl8pPr>
            <a:lvl9pPr>
              <a:defRPr sz="12326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6012149" y="6447474"/>
            <a:ext cx="22633939" cy="2687001"/>
          </a:xfrm>
        </p:spPr>
        <p:txBody>
          <a:bodyPr anchor="b"/>
          <a:lstStyle>
            <a:lvl1pPr marL="0" indent="0">
              <a:buNone/>
              <a:defRPr sz="18489" b="1"/>
            </a:lvl1pPr>
            <a:lvl2pPr marL="3510648" indent="0">
              <a:buNone/>
              <a:defRPr sz="15408" b="1"/>
            </a:lvl2pPr>
            <a:lvl3pPr marL="7021295" indent="0">
              <a:buNone/>
              <a:defRPr sz="13748" b="1"/>
            </a:lvl3pPr>
            <a:lvl4pPr marL="10531936" indent="0">
              <a:buNone/>
              <a:defRPr sz="12326" b="1"/>
            </a:lvl4pPr>
            <a:lvl5pPr marL="14042584" indent="0">
              <a:buNone/>
              <a:defRPr sz="12326" b="1"/>
            </a:lvl5pPr>
            <a:lvl6pPr marL="17553224" indent="0">
              <a:buNone/>
              <a:defRPr sz="12326" b="1"/>
            </a:lvl6pPr>
            <a:lvl7pPr marL="21063872" indent="0">
              <a:buNone/>
              <a:defRPr sz="12326" b="1"/>
            </a:lvl7pPr>
            <a:lvl8pPr marL="24574520" indent="0">
              <a:buNone/>
              <a:defRPr sz="12326" b="1"/>
            </a:lvl8pPr>
            <a:lvl9pPr marL="28085168" indent="0">
              <a:buNone/>
              <a:defRPr sz="12326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6012149" y="9134475"/>
            <a:ext cx="22633939" cy="16595409"/>
          </a:xfrm>
        </p:spPr>
        <p:txBody>
          <a:bodyPr/>
          <a:lstStyle>
            <a:lvl1pPr>
              <a:defRPr sz="18489"/>
            </a:lvl1pPr>
            <a:lvl2pPr>
              <a:defRPr sz="15408"/>
            </a:lvl2pPr>
            <a:lvl3pPr>
              <a:defRPr sz="13748"/>
            </a:lvl3pPr>
            <a:lvl4pPr>
              <a:defRPr sz="12326"/>
            </a:lvl4pPr>
            <a:lvl5pPr>
              <a:defRPr sz="12326"/>
            </a:lvl5pPr>
            <a:lvl6pPr>
              <a:defRPr sz="12326"/>
            </a:lvl6pPr>
            <a:lvl7pPr>
              <a:defRPr sz="12326"/>
            </a:lvl7pPr>
            <a:lvl8pPr>
              <a:defRPr sz="12326"/>
            </a:lvl8pPr>
            <a:lvl9pPr>
              <a:defRPr sz="12326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E79D-0158-4044-B5F3-10233D5C37A0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144A-C3A5-4451-A00B-F20F51B75206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831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E79D-0158-4044-B5F3-10233D5C37A0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144A-C3A5-4451-A00B-F20F51B75206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790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E79D-0158-4044-B5F3-10233D5C37A0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144A-C3A5-4451-A00B-F20F51B75206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02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60331" y="1146811"/>
            <a:ext cx="16846552" cy="4880610"/>
          </a:xfrm>
        </p:spPr>
        <p:txBody>
          <a:bodyPr anchor="b"/>
          <a:lstStyle>
            <a:lvl1pPr algn="l">
              <a:defRPr sz="15408" b="1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020283" y="1146816"/>
            <a:ext cx="28625806" cy="24583075"/>
          </a:xfrm>
        </p:spPr>
        <p:txBody>
          <a:bodyPr/>
          <a:lstStyle>
            <a:lvl1pPr>
              <a:defRPr sz="24652"/>
            </a:lvl1pPr>
            <a:lvl2pPr>
              <a:defRPr sz="21571"/>
            </a:lvl2pPr>
            <a:lvl3pPr>
              <a:defRPr sz="18489"/>
            </a:lvl3pPr>
            <a:lvl4pPr>
              <a:defRPr sz="15408"/>
            </a:lvl4pPr>
            <a:lvl5pPr>
              <a:defRPr sz="15408"/>
            </a:lvl5pPr>
            <a:lvl6pPr>
              <a:defRPr sz="15408"/>
            </a:lvl6pPr>
            <a:lvl7pPr>
              <a:defRPr sz="15408"/>
            </a:lvl7pPr>
            <a:lvl8pPr>
              <a:defRPr sz="15408"/>
            </a:lvl8pPr>
            <a:lvl9pPr>
              <a:defRPr sz="15408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60331" y="6027426"/>
            <a:ext cx="16846552" cy="19702465"/>
          </a:xfrm>
        </p:spPr>
        <p:txBody>
          <a:bodyPr/>
          <a:lstStyle>
            <a:lvl1pPr marL="0" indent="0">
              <a:buNone/>
              <a:defRPr sz="10667"/>
            </a:lvl1pPr>
            <a:lvl2pPr marL="3510648" indent="0">
              <a:buNone/>
              <a:defRPr sz="9245"/>
            </a:lvl2pPr>
            <a:lvl3pPr marL="7021295" indent="0">
              <a:buNone/>
              <a:defRPr sz="7585"/>
            </a:lvl3pPr>
            <a:lvl4pPr marL="10531936" indent="0">
              <a:buNone/>
              <a:defRPr sz="6874"/>
            </a:lvl4pPr>
            <a:lvl5pPr marL="14042584" indent="0">
              <a:buNone/>
              <a:defRPr sz="6874"/>
            </a:lvl5pPr>
            <a:lvl6pPr marL="17553224" indent="0">
              <a:buNone/>
              <a:defRPr sz="6874"/>
            </a:lvl6pPr>
            <a:lvl7pPr marL="21063872" indent="0">
              <a:buNone/>
              <a:defRPr sz="6874"/>
            </a:lvl7pPr>
            <a:lvl8pPr marL="24574520" indent="0">
              <a:buNone/>
              <a:defRPr sz="6874"/>
            </a:lvl8pPr>
            <a:lvl9pPr marL="28085168" indent="0">
              <a:buNone/>
              <a:defRPr sz="6874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E79D-0158-4044-B5F3-10233D5C37A0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144A-C3A5-4451-A00B-F20F51B75206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8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36812" y="20162525"/>
            <a:ext cx="30723840" cy="2380299"/>
          </a:xfrm>
        </p:spPr>
        <p:txBody>
          <a:bodyPr anchor="b"/>
          <a:lstStyle>
            <a:lvl1pPr algn="l">
              <a:defRPr sz="15408" b="1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036812" y="2573655"/>
            <a:ext cx="30723840" cy="17282160"/>
          </a:xfrm>
        </p:spPr>
        <p:txBody>
          <a:bodyPr/>
          <a:lstStyle>
            <a:lvl1pPr marL="0" indent="0">
              <a:buNone/>
              <a:defRPr sz="24652"/>
            </a:lvl1pPr>
            <a:lvl2pPr marL="3510648" indent="0">
              <a:buNone/>
              <a:defRPr sz="21571"/>
            </a:lvl2pPr>
            <a:lvl3pPr marL="7021295" indent="0">
              <a:buNone/>
              <a:defRPr sz="18489"/>
            </a:lvl3pPr>
            <a:lvl4pPr marL="10531936" indent="0">
              <a:buNone/>
              <a:defRPr sz="15408"/>
            </a:lvl4pPr>
            <a:lvl5pPr marL="14042584" indent="0">
              <a:buNone/>
              <a:defRPr sz="15408"/>
            </a:lvl5pPr>
            <a:lvl6pPr marL="17553224" indent="0">
              <a:buNone/>
              <a:defRPr sz="15408"/>
            </a:lvl6pPr>
            <a:lvl7pPr marL="21063872" indent="0">
              <a:buNone/>
              <a:defRPr sz="15408"/>
            </a:lvl7pPr>
            <a:lvl8pPr marL="24574520" indent="0">
              <a:buNone/>
              <a:defRPr sz="15408"/>
            </a:lvl8pPr>
            <a:lvl9pPr marL="28085168" indent="0">
              <a:buNone/>
              <a:defRPr sz="15408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036812" y="22542824"/>
            <a:ext cx="30723840" cy="3380420"/>
          </a:xfrm>
        </p:spPr>
        <p:txBody>
          <a:bodyPr/>
          <a:lstStyle>
            <a:lvl1pPr marL="0" indent="0">
              <a:buNone/>
              <a:defRPr sz="10667"/>
            </a:lvl1pPr>
            <a:lvl2pPr marL="3510648" indent="0">
              <a:buNone/>
              <a:defRPr sz="9245"/>
            </a:lvl2pPr>
            <a:lvl3pPr marL="7021295" indent="0">
              <a:buNone/>
              <a:defRPr sz="7585"/>
            </a:lvl3pPr>
            <a:lvl4pPr marL="10531936" indent="0">
              <a:buNone/>
              <a:defRPr sz="6874"/>
            </a:lvl4pPr>
            <a:lvl5pPr marL="14042584" indent="0">
              <a:buNone/>
              <a:defRPr sz="6874"/>
            </a:lvl5pPr>
            <a:lvl6pPr marL="17553224" indent="0">
              <a:buNone/>
              <a:defRPr sz="6874"/>
            </a:lvl6pPr>
            <a:lvl7pPr marL="21063872" indent="0">
              <a:buNone/>
              <a:defRPr sz="6874"/>
            </a:lvl7pPr>
            <a:lvl8pPr marL="24574520" indent="0">
              <a:buNone/>
              <a:defRPr sz="6874"/>
            </a:lvl8pPr>
            <a:lvl9pPr marL="28085168" indent="0">
              <a:buNone/>
              <a:defRPr sz="6874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E79D-0158-4044-B5F3-10233D5C37A0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E144A-C3A5-4451-A00B-F20F51B75206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70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560320" y="1153480"/>
            <a:ext cx="46085760" cy="4800600"/>
          </a:xfrm>
          <a:prstGeom prst="rect">
            <a:avLst/>
          </a:prstGeom>
        </p:spPr>
        <p:txBody>
          <a:bodyPr vert="horz" lIns="296208" tIns="148102" rIns="296208" bIns="148102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60320" y="6720846"/>
            <a:ext cx="46085760" cy="19009045"/>
          </a:xfrm>
          <a:prstGeom prst="rect">
            <a:avLst/>
          </a:prstGeom>
        </p:spPr>
        <p:txBody>
          <a:bodyPr vert="horz" lIns="296208" tIns="148102" rIns="296208" bIns="148102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60320" y="26696676"/>
            <a:ext cx="11948160" cy="1533525"/>
          </a:xfrm>
          <a:prstGeom prst="rect">
            <a:avLst/>
          </a:prstGeom>
        </p:spPr>
        <p:txBody>
          <a:bodyPr vert="horz" lIns="296208" tIns="148102" rIns="296208" bIns="148102" rtlCol="0" anchor="ctr"/>
          <a:lstStyle>
            <a:lvl1pPr algn="l">
              <a:defRPr sz="92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1E79D-0158-4044-B5F3-10233D5C37A0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7495522" y="26696676"/>
            <a:ext cx="16215360" cy="1533525"/>
          </a:xfrm>
          <a:prstGeom prst="rect">
            <a:avLst/>
          </a:prstGeom>
        </p:spPr>
        <p:txBody>
          <a:bodyPr vert="horz" lIns="296208" tIns="148102" rIns="296208" bIns="148102" rtlCol="0" anchor="ctr"/>
          <a:lstStyle>
            <a:lvl1pPr algn="ctr">
              <a:defRPr sz="92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6697920" y="26696676"/>
            <a:ext cx="11948160" cy="1533525"/>
          </a:xfrm>
          <a:prstGeom prst="rect">
            <a:avLst/>
          </a:prstGeom>
        </p:spPr>
        <p:txBody>
          <a:bodyPr vert="horz" lIns="296208" tIns="148102" rIns="296208" bIns="148102" rtlCol="0" anchor="ctr"/>
          <a:lstStyle>
            <a:lvl1pPr algn="r">
              <a:defRPr sz="92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E144A-C3A5-4451-A00B-F20F51B75206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12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021295" rtl="0" eaLnBrk="1" latinLnBrk="0" hangingPunct="1">
        <a:spcBef>
          <a:spcPct val="0"/>
        </a:spcBef>
        <a:buNone/>
        <a:defRPr sz="338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32986" indent="-2632986" algn="l" defTabSz="7021295" rtl="0" eaLnBrk="1" latinLnBrk="0" hangingPunct="1">
        <a:spcBef>
          <a:spcPct val="20000"/>
        </a:spcBef>
        <a:buFont typeface="Arial" pitchFamily="34" charset="0"/>
        <a:buChar char="•"/>
        <a:defRPr sz="24652" kern="1200">
          <a:solidFill>
            <a:schemeClr val="tx1"/>
          </a:solidFill>
          <a:latin typeface="+mn-lt"/>
          <a:ea typeface="+mn-ea"/>
          <a:cs typeface="+mn-cs"/>
        </a:defRPr>
      </a:lvl1pPr>
      <a:lvl2pPr marL="5704799" indent="-2194151" algn="l" defTabSz="7021295" rtl="0" eaLnBrk="1" latinLnBrk="0" hangingPunct="1">
        <a:spcBef>
          <a:spcPct val="20000"/>
        </a:spcBef>
        <a:buFont typeface="Arial" pitchFamily="34" charset="0"/>
        <a:buChar char="–"/>
        <a:defRPr sz="21571" kern="1200">
          <a:solidFill>
            <a:schemeClr val="tx1"/>
          </a:solidFill>
          <a:latin typeface="+mn-lt"/>
          <a:ea typeface="+mn-ea"/>
          <a:cs typeface="+mn-cs"/>
        </a:defRPr>
      </a:lvl2pPr>
      <a:lvl3pPr marL="8776612" indent="-1755324" algn="l" defTabSz="7021295" rtl="0" eaLnBrk="1" latinLnBrk="0" hangingPunct="1">
        <a:spcBef>
          <a:spcPct val="20000"/>
        </a:spcBef>
        <a:buFont typeface="Arial" pitchFamily="34" charset="0"/>
        <a:buChar char="•"/>
        <a:defRPr sz="18489" kern="1200">
          <a:solidFill>
            <a:schemeClr val="tx1"/>
          </a:solidFill>
          <a:latin typeface="+mn-lt"/>
          <a:ea typeface="+mn-ea"/>
          <a:cs typeface="+mn-cs"/>
        </a:defRPr>
      </a:lvl3pPr>
      <a:lvl4pPr marL="12287260" indent="-1755324" algn="l" defTabSz="7021295" rtl="0" eaLnBrk="1" latinLnBrk="0" hangingPunct="1">
        <a:spcBef>
          <a:spcPct val="20000"/>
        </a:spcBef>
        <a:buFont typeface="Arial" pitchFamily="34" charset="0"/>
        <a:buChar char="–"/>
        <a:defRPr sz="15408" kern="1200">
          <a:solidFill>
            <a:schemeClr val="tx1"/>
          </a:solidFill>
          <a:latin typeface="+mn-lt"/>
          <a:ea typeface="+mn-ea"/>
          <a:cs typeface="+mn-cs"/>
        </a:defRPr>
      </a:lvl4pPr>
      <a:lvl5pPr marL="15797908" indent="-1755324" algn="l" defTabSz="7021295" rtl="0" eaLnBrk="1" latinLnBrk="0" hangingPunct="1">
        <a:spcBef>
          <a:spcPct val="20000"/>
        </a:spcBef>
        <a:buFont typeface="Arial" pitchFamily="34" charset="0"/>
        <a:buChar char="»"/>
        <a:defRPr sz="15408" kern="1200">
          <a:solidFill>
            <a:schemeClr val="tx1"/>
          </a:solidFill>
          <a:latin typeface="+mn-lt"/>
          <a:ea typeface="+mn-ea"/>
          <a:cs typeface="+mn-cs"/>
        </a:defRPr>
      </a:lvl5pPr>
      <a:lvl6pPr marL="19308555" indent="-1755324" algn="l" defTabSz="7021295" rtl="0" eaLnBrk="1" latinLnBrk="0" hangingPunct="1">
        <a:spcBef>
          <a:spcPct val="20000"/>
        </a:spcBef>
        <a:buFont typeface="Arial" pitchFamily="34" charset="0"/>
        <a:buChar char="•"/>
        <a:defRPr sz="15408" kern="1200">
          <a:solidFill>
            <a:schemeClr val="tx1"/>
          </a:solidFill>
          <a:latin typeface="+mn-lt"/>
          <a:ea typeface="+mn-ea"/>
          <a:cs typeface="+mn-cs"/>
        </a:defRPr>
      </a:lvl6pPr>
      <a:lvl7pPr marL="22819196" indent="-1755324" algn="l" defTabSz="7021295" rtl="0" eaLnBrk="1" latinLnBrk="0" hangingPunct="1">
        <a:spcBef>
          <a:spcPct val="20000"/>
        </a:spcBef>
        <a:buFont typeface="Arial" pitchFamily="34" charset="0"/>
        <a:buChar char="•"/>
        <a:defRPr sz="15408" kern="1200">
          <a:solidFill>
            <a:schemeClr val="tx1"/>
          </a:solidFill>
          <a:latin typeface="+mn-lt"/>
          <a:ea typeface="+mn-ea"/>
          <a:cs typeface="+mn-cs"/>
        </a:defRPr>
      </a:lvl7pPr>
      <a:lvl8pPr marL="26329844" indent="-1755324" algn="l" defTabSz="7021295" rtl="0" eaLnBrk="1" latinLnBrk="0" hangingPunct="1">
        <a:spcBef>
          <a:spcPct val="20000"/>
        </a:spcBef>
        <a:buFont typeface="Arial" pitchFamily="34" charset="0"/>
        <a:buChar char="•"/>
        <a:defRPr sz="15408" kern="1200">
          <a:solidFill>
            <a:schemeClr val="tx1"/>
          </a:solidFill>
          <a:latin typeface="+mn-lt"/>
          <a:ea typeface="+mn-ea"/>
          <a:cs typeface="+mn-cs"/>
        </a:defRPr>
      </a:lvl8pPr>
      <a:lvl9pPr marL="29840484" indent="-1755324" algn="l" defTabSz="7021295" rtl="0" eaLnBrk="1" latinLnBrk="0" hangingPunct="1">
        <a:spcBef>
          <a:spcPct val="20000"/>
        </a:spcBef>
        <a:buFont typeface="Arial" pitchFamily="34" charset="0"/>
        <a:buChar char="•"/>
        <a:defRPr sz="15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21295" rtl="0" eaLnBrk="1" latinLnBrk="0" hangingPunct="1">
        <a:defRPr sz="13748" kern="1200">
          <a:solidFill>
            <a:schemeClr val="tx1"/>
          </a:solidFill>
          <a:latin typeface="+mn-lt"/>
          <a:ea typeface="+mn-ea"/>
          <a:cs typeface="+mn-cs"/>
        </a:defRPr>
      </a:lvl1pPr>
      <a:lvl2pPr marL="3510648" algn="l" defTabSz="7021295" rtl="0" eaLnBrk="1" latinLnBrk="0" hangingPunct="1">
        <a:defRPr sz="13748" kern="1200">
          <a:solidFill>
            <a:schemeClr val="tx1"/>
          </a:solidFill>
          <a:latin typeface="+mn-lt"/>
          <a:ea typeface="+mn-ea"/>
          <a:cs typeface="+mn-cs"/>
        </a:defRPr>
      </a:lvl2pPr>
      <a:lvl3pPr marL="7021295" algn="l" defTabSz="7021295" rtl="0" eaLnBrk="1" latinLnBrk="0" hangingPunct="1">
        <a:defRPr sz="13748" kern="1200">
          <a:solidFill>
            <a:schemeClr val="tx1"/>
          </a:solidFill>
          <a:latin typeface="+mn-lt"/>
          <a:ea typeface="+mn-ea"/>
          <a:cs typeface="+mn-cs"/>
        </a:defRPr>
      </a:lvl3pPr>
      <a:lvl4pPr marL="10531936" algn="l" defTabSz="7021295" rtl="0" eaLnBrk="1" latinLnBrk="0" hangingPunct="1">
        <a:defRPr sz="13748" kern="1200">
          <a:solidFill>
            <a:schemeClr val="tx1"/>
          </a:solidFill>
          <a:latin typeface="+mn-lt"/>
          <a:ea typeface="+mn-ea"/>
          <a:cs typeface="+mn-cs"/>
        </a:defRPr>
      </a:lvl4pPr>
      <a:lvl5pPr marL="14042584" algn="l" defTabSz="7021295" rtl="0" eaLnBrk="1" latinLnBrk="0" hangingPunct="1">
        <a:defRPr sz="13748" kern="1200">
          <a:solidFill>
            <a:schemeClr val="tx1"/>
          </a:solidFill>
          <a:latin typeface="+mn-lt"/>
          <a:ea typeface="+mn-ea"/>
          <a:cs typeface="+mn-cs"/>
        </a:defRPr>
      </a:lvl5pPr>
      <a:lvl6pPr marL="17553224" algn="l" defTabSz="7021295" rtl="0" eaLnBrk="1" latinLnBrk="0" hangingPunct="1">
        <a:defRPr sz="13748" kern="1200">
          <a:solidFill>
            <a:schemeClr val="tx1"/>
          </a:solidFill>
          <a:latin typeface="+mn-lt"/>
          <a:ea typeface="+mn-ea"/>
          <a:cs typeface="+mn-cs"/>
        </a:defRPr>
      </a:lvl6pPr>
      <a:lvl7pPr marL="21063872" algn="l" defTabSz="7021295" rtl="0" eaLnBrk="1" latinLnBrk="0" hangingPunct="1">
        <a:defRPr sz="13748" kern="1200">
          <a:solidFill>
            <a:schemeClr val="tx1"/>
          </a:solidFill>
          <a:latin typeface="+mn-lt"/>
          <a:ea typeface="+mn-ea"/>
          <a:cs typeface="+mn-cs"/>
        </a:defRPr>
      </a:lvl7pPr>
      <a:lvl8pPr marL="24574520" algn="l" defTabSz="7021295" rtl="0" eaLnBrk="1" latinLnBrk="0" hangingPunct="1">
        <a:defRPr sz="13748" kern="1200">
          <a:solidFill>
            <a:schemeClr val="tx1"/>
          </a:solidFill>
          <a:latin typeface="+mn-lt"/>
          <a:ea typeface="+mn-ea"/>
          <a:cs typeface="+mn-cs"/>
        </a:defRPr>
      </a:lvl8pPr>
      <a:lvl9pPr marL="28085168" algn="l" defTabSz="7021295" rtl="0" eaLnBrk="1" latinLnBrk="0" hangingPunct="1">
        <a:defRPr sz="137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E6C7D2-286A-461F-B4EF-3EBA6FC1C9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400" y="3202211"/>
            <a:ext cx="44805600" cy="10027920"/>
          </a:xfrm>
        </p:spPr>
        <p:txBody>
          <a:bodyPr>
            <a:normAutofit fontScale="90000"/>
          </a:bodyPr>
          <a:lstStyle/>
          <a:p>
            <a:pPr rtl="1"/>
            <a:r>
              <a:rPr lang="ar-MA" b="1" dirty="0"/>
              <a:t>قواعد من الإعجاز العلمي </a:t>
            </a:r>
            <a:br>
              <a:rPr lang="ar-MA" b="1" dirty="0"/>
            </a:br>
            <a:r>
              <a:rPr lang="ar-MA" b="1" dirty="0"/>
              <a:t>لا غنى للقاضي أو رجل الإدارة عنها</a:t>
            </a:r>
            <a:br>
              <a:rPr lang="fr-FR" dirty="0"/>
            </a:br>
            <a:endParaRPr lang="fr-FR" sz="9240" dirty="0"/>
          </a:p>
        </p:txBody>
      </p:sp>
      <p:sp>
        <p:nvSpPr>
          <p:cNvPr id="7" name="Titre 4">
            <a:extLst>
              <a:ext uri="{FF2B5EF4-FFF2-40B4-BE49-F238E27FC236}">
                <a16:creationId xmlns:a16="http://schemas.microsoft.com/office/drawing/2014/main" id="{54C37B44-08D8-4B3B-957E-09600C044972}"/>
              </a:ext>
            </a:extLst>
          </p:cNvPr>
          <p:cNvSpPr txBox="1">
            <a:spLocks/>
          </p:cNvSpPr>
          <p:nvPr/>
        </p:nvSpPr>
        <p:spPr>
          <a:xfrm>
            <a:off x="6016864" y="13372040"/>
            <a:ext cx="39172672" cy="14236112"/>
          </a:xfrm>
          <a:prstGeom prst="rect">
            <a:avLst/>
          </a:prstGeom>
        </p:spPr>
        <p:txBody>
          <a:bodyPr vert="horz" lIns="296208" tIns="148102" rIns="296208" bIns="148102" rtlCol="0" anchor="ctr">
            <a:noAutofit/>
          </a:bodyPr>
          <a:lstStyle>
            <a:lvl1pPr algn="ctr" defTabSz="7021295" rtl="0" eaLnBrk="1" latinLnBrk="0" hangingPunct="1">
              <a:spcBef>
                <a:spcPct val="0"/>
              </a:spcBef>
              <a:buNone/>
              <a:defRPr sz="3389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3840480" rtl="1"/>
            <a:r>
              <a:rPr lang="ar-SA" altLang="fr-FR" sz="15000" b="1" dirty="0">
                <a:solidFill>
                  <a:srgbClr val="7F02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MA" altLang="fr-FR" sz="15000" b="1" dirty="0">
                <a:solidFill>
                  <a:srgbClr val="7F02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أستاذ ال</a:t>
            </a:r>
            <a:r>
              <a:rPr lang="ar-SA" altLang="fr-FR" sz="15000" b="1" dirty="0">
                <a:solidFill>
                  <a:srgbClr val="7F02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دكتور محمد بورباب</a:t>
            </a:r>
            <a:br>
              <a:rPr lang="ar-MA" altLang="fr-FR" sz="15000" b="1" dirty="0">
                <a:solidFill>
                  <a:srgbClr val="7F02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MA" altLang="fr-FR" sz="15000" b="1" dirty="0">
                <a:solidFill>
                  <a:srgbClr val="7F02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تخصص: بيولوجية جزيئية</a:t>
            </a:r>
            <a:br>
              <a:rPr lang="ar-MA" altLang="fr-FR" sz="15000" b="1" dirty="0">
                <a:solidFill>
                  <a:srgbClr val="7F02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MA" altLang="fr-FR" sz="15000" b="1" dirty="0">
                <a:solidFill>
                  <a:srgbClr val="7F02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بيولوجيا/جيولوجيا</a:t>
            </a:r>
            <a:br>
              <a:rPr lang="fr-FR" altLang="fr-FR" sz="1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SA" altLang="fr-FR" sz="1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أستاذ </a:t>
            </a:r>
            <a:r>
              <a:rPr lang="ar-MA" altLang="fr-FR" sz="1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زائر </a:t>
            </a:r>
            <a:r>
              <a:rPr lang="ar-SA" altLang="fr-FR" sz="1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علم الأحياء الجنائي</a:t>
            </a:r>
            <a:br>
              <a:rPr lang="fr-FR" altLang="fr-FR" sz="1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SA" altLang="fr-FR" sz="1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رئيس هيئة ال</a:t>
            </a:r>
            <a:r>
              <a:rPr lang="ar-MA" altLang="fr-FR" sz="1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</a:t>
            </a:r>
            <a:r>
              <a:rPr lang="ar-SA" altLang="fr-FR" sz="1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عجاز لشمال المغرب</a:t>
            </a:r>
            <a:br>
              <a:rPr lang="ar-MA" altLang="fr-FR" sz="1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MA" altLang="fr-FR" sz="1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رئيس المؤتمر الدولي لتطوان بالمملكة المغربية</a:t>
            </a:r>
            <a:r>
              <a:rPr lang="ar-SA" altLang="fr-FR" sz="1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br>
              <a:rPr lang="ar-MA" altLang="fr-FR" sz="1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SA" altLang="fr-FR" sz="1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رئيس تحرير مجلة إعجاز الدولية للبحث والتأمل العلمي</a:t>
            </a:r>
            <a:endParaRPr lang="fr-FR" sz="15000" dirty="0"/>
          </a:p>
        </p:txBody>
      </p:sp>
      <p:pic>
        <p:nvPicPr>
          <p:cNvPr id="8" name="Picture 4" descr="Résultat de recherche d'images pour &quot;‫هيئة الاعجاز لشمال المغرب‬‎&quot;">
            <a:extLst>
              <a:ext uri="{FF2B5EF4-FFF2-40B4-BE49-F238E27FC236}">
                <a16:creationId xmlns:a16="http://schemas.microsoft.com/office/drawing/2014/main" id="{F84D5BF5-BADD-4EAD-AED8-B7B2884617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4560" y="648272"/>
            <a:ext cx="12785776" cy="2593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BD34CE93-F5B1-43DA-A14A-83B81A6B98C4}"/>
              </a:ext>
            </a:extLst>
          </p:cNvPr>
          <p:cNvSpPr/>
          <p:nvPr/>
        </p:nvSpPr>
        <p:spPr>
          <a:xfrm>
            <a:off x="45247034" y="14401800"/>
            <a:ext cx="6400800" cy="49546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0" dirty="0"/>
              <a:t>7</a:t>
            </a:r>
            <a:endParaRPr lang="fr-FR" sz="40000" dirty="0"/>
          </a:p>
        </p:txBody>
      </p:sp>
    </p:spTree>
    <p:extLst>
      <p:ext uri="{BB962C8B-B14F-4D97-AF65-F5344CB8AC3E}">
        <p14:creationId xmlns:p14="http://schemas.microsoft.com/office/powerpoint/2010/main" val="1944412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BA601BA3-7886-4A63-A052-56DD919061E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66" y="5196737"/>
            <a:ext cx="29823186" cy="2029429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8C9113C0-D178-4140-B2F4-5525527B61A8}"/>
              </a:ext>
            </a:extLst>
          </p:cNvPr>
          <p:cNvSpPr txBox="1">
            <a:spLocks/>
          </p:cNvSpPr>
          <p:nvPr/>
        </p:nvSpPr>
        <p:spPr>
          <a:xfrm flipH="1">
            <a:off x="-527125" y="26027364"/>
            <a:ext cx="19267492" cy="2571169"/>
          </a:xfrm>
          <a:prstGeom prst="rect">
            <a:avLst/>
          </a:prstGeom>
        </p:spPr>
        <p:txBody>
          <a:bodyPr vert="horz" lIns="384048" tIns="192024" rIns="384048" bIns="19202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SA" sz="10080" b="1" dirty="0" err="1"/>
              <a:t>طوامس</a:t>
            </a:r>
            <a:r>
              <a:rPr lang="ar-SA" sz="10080" b="1" dirty="0"/>
              <a:t> إ. </a:t>
            </a:r>
            <a:r>
              <a:rPr lang="fr-FR" sz="10080" b="1" dirty="0"/>
              <a:t>(Tomas. E, 2013)</a:t>
            </a:r>
            <a:r>
              <a:rPr lang="ar-SA" sz="10080" b="1" dirty="0"/>
              <a:t> </a:t>
            </a:r>
            <a:endParaRPr lang="fr-FR" sz="1008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06370A6-961A-4634-9A2D-0CC6C1309655}"/>
              </a:ext>
            </a:extLst>
          </p:cNvPr>
          <p:cNvSpPr/>
          <p:nvPr/>
        </p:nvSpPr>
        <p:spPr>
          <a:xfrm>
            <a:off x="31778090" y="5196738"/>
            <a:ext cx="18679744" cy="1870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MA" sz="1512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 اللَّهُ نَزَّلَ أَحْسَنَ الْحَدِيثِ كِتَابًا مُّتَشَابِهًا مَّثَانِيَ تَقْشَعِرُّ مِنْهُ جُلُودُ الَّذِينَ يَخْشَوْنَ رَبَّهُمْ ثُمَّ تَلِينُ جُلُودُهُمْ وَقُلُوبُهُمْ </a:t>
            </a:r>
            <a:r>
              <a:rPr lang="ar-MA" sz="1512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إِلَىٰ</a:t>
            </a:r>
            <a:r>
              <a:rPr lang="ar-MA" sz="1512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ذِكْرِ اللَّهِ ۚ </a:t>
            </a:r>
          </a:p>
          <a:p>
            <a:pPr algn="ctr" rtl="1"/>
            <a:r>
              <a:rPr lang="ar-MA" sz="1512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ذَٰلِكَ</a:t>
            </a:r>
            <a:r>
              <a:rPr lang="ar-MA" sz="1512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هُدَى اللَّهِ يَهْدِي بِهِ مَن يَشَاءُ ۚ وَمَن يُضْلِلِ اللَّهُ فَمَا لَهُ مِنْ هَادٍ (23)</a:t>
            </a:r>
          </a:p>
          <a:p>
            <a:pPr algn="ctr" rtl="1"/>
            <a:r>
              <a:rPr lang="ar-MA" sz="1512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 الزمر</a:t>
            </a:r>
            <a:endParaRPr lang="fr-FR" sz="1512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1C118F-81EF-4F71-9FB2-3D9EF3C8B394}"/>
              </a:ext>
            </a:extLst>
          </p:cNvPr>
          <p:cNvSpPr/>
          <p:nvPr/>
        </p:nvSpPr>
        <p:spPr>
          <a:xfrm>
            <a:off x="12481410" y="205071"/>
            <a:ext cx="25334178" cy="319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MA" sz="20160" b="1" dirty="0">
                <a:latin typeface="hafs"/>
              </a:rPr>
              <a:t>الإعجاز التأثيري للقرآن الكريم</a:t>
            </a:r>
          </a:p>
        </p:txBody>
      </p:sp>
    </p:spTree>
    <p:extLst>
      <p:ext uri="{BB962C8B-B14F-4D97-AF65-F5344CB8AC3E}">
        <p14:creationId xmlns:p14="http://schemas.microsoft.com/office/powerpoint/2010/main" val="1833407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4C756B-01D4-4765-A01A-C026FE545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SA" sz="20000" b="1" dirty="0"/>
              <a:t>ويمكن التأمل </a:t>
            </a:r>
            <a:r>
              <a:rPr lang="fr-FR" sz="20000" b="1" dirty="0"/>
              <a:t>Thêta Healing  </a:t>
            </a:r>
            <a:r>
              <a:rPr lang="ar-MA" sz="20000" b="1" dirty="0"/>
              <a:t>كذلك </a:t>
            </a:r>
            <a:r>
              <a:rPr lang="ar-SA" sz="20000" b="1" dirty="0"/>
              <a:t>من زيادة الإيجابية في العاطفة</a:t>
            </a:r>
            <a:endParaRPr lang="fr-FR" sz="20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2F10E67-C5D4-40A8-8F97-5E85217B0EF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704" y="7100890"/>
            <a:ext cx="43318355" cy="2170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574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EDDECF14-88A9-46C4-A0C8-CEA9C2B3AE5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206400" cy="288036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6EA9CA3-7187-4FD4-8524-EDADE527883E}"/>
              </a:ext>
            </a:extLst>
          </p:cNvPr>
          <p:cNvSpPr/>
          <p:nvPr/>
        </p:nvSpPr>
        <p:spPr>
          <a:xfrm>
            <a:off x="31956515" y="8862359"/>
            <a:ext cx="18657672" cy="7072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MA" sz="22680" b="1" dirty="0">
                <a:solidFill>
                  <a:srgbClr val="468847"/>
                </a:solidFill>
                <a:latin typeface="hafs"/>
              </a:rPr>
              <a:t>ثُمَّ تَلِينُ جُلُودُهُمْ </a:t>
            </a:r>
          </a:p>
          <a:p>
            <a:r>
              <a:rPr lang="ar-MA" sz="22680" b="1" dirty="0">
                <a:solidFill>
                  <a:srgbClr val="468847"/>
                </a:solidFill>
                <a:latin typeface="hafs"/>
              </a:rPr>
              <a:t>وَقُلُوبُهُمْ </a:t>
            </a:r>
            <a:r>
              <a:rPr lang="ar-MA" sz="22680" b="1" dirty="0" err="1">
                <a:solidFill>
                  <a:srgbClr val="468847"/>
                </a:solidFill>
                <a:latin typeface="hafs"/>
              </a:rPr>
              <a:t>إِلَىٰ</a:t>
            </a:r>
            <a:r>
              <a:rPr lang="ar-MA" sz="22680" b="1" dirty="0">
                <a:solidFill>
                  <a:srgbClr val="468847"/>
                </a:solidFill>
                <a:latin typeface="hafs"/>
              </a:rPr>
              <a:t> ذِكْرِ اللَّهِ</a:t>
            </a:r>
            <a:endParaRPr lang="fr-FR" sz="22680" dirty="0"/>
          </a:p>
        </p:txBody>
      </p:sp>
    </p:spTree>
    <p:extLst>
      <p:ext uri="{BB962C8B-B14F-4D97-AF65-F5344CB8AC3E}">
        <p14:creationId xmlns:p14="http://schemas.microsoft.com/office/powerpoint/2010/main" val="2900610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6E46591-C25B-4252-80AD-99362B37F4F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76" y="163350"/>
            <a:ext cx="27727829" cy="1246466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44B1FC7-641B-4E80-A8A8-8770E2398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78888" y="1312949"/>
            <a:ext cx="3053942" cy="10359275"/>
          </a:xfrm>
        </p:spPr>
        <p:txBody>
          <a:bodyPr>
            <a:normAutofit/>
          </a:bodyPr>
          <a:lstStyle/>
          <a:p>
            <a:pPr algn="ctr"/>
            <a:r>
              <a:rPr lang="ar-MA" sz="20000" dirty="0"/>
              <a:t>(أ)</a:t>
            </a:r>
            <a:endParaRPr lang="fr-FR" sz="200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67436EA-5A77-42C5-85A0-B5AD705F6E6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034" y="15287320"/>
            <a:ext cx="27402371" cy="103592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FCDBC65D-4285-45F2-8D49-9AFD1C560796}"/>
              </a:ext>
            </a:extLst>
          </p:cNvPr>
          <p:cNvSpPr txBox="1">
            <a:spLocks/>
          </p:cNvSpPr>
          <p:nvPr/>
        </p:nvSpPr>
        <p:spPr>
          <a:xfrm>
            <a:off x="36118180" y="19964740"/>
            <a:ext cx="4610747" cy="5567365"/>
          </a:xfrm>
          <a:prstGeom prst="rect">
            <a:avLst/>
          </a:prstGeom>
        </p:spPr>
        <p:txBody>
          <a:bodyPr vert="horz" lIns="384048" tIns="192024" rIns="384048" bIns="192024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MA" sz="18480" dirty="0"/>
              <a:t>(ب)</a:t>
            </a:r>
            <a:endParaRPr lang="fr-FR" sz="18480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84169B51-2B07-43D9-BDE8-358C791B5EA6}"/>
              </a:ext>
            </a:extLst>
          </p:cNvPr>
          <p:cNvSpPr txBox="1">
            <a:spLocks/>
          </p:cNvSpPr>
          <p:nvPr/>
        </p:nvSpPr>
        <p:spPr>
          <a:xfrm flipH="1">
            <a:off x="-5355540" y="26772285"/>
            <a:ext cx="15231733" cy="2571169"/>
          </a:xfrm>
          <a:prstGeom prst="rect">
            <a:avLst/>
          </a:prstGeom>
        </p:spPr>
        <p:txBody>
          <a:bodyPr vert="horz" lIns="384048" tIns="192024" rIns="384048" bIns="192024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r-FR" sz="8400" b="1" dirty="0"/>
              <a:t>(Tomas. E, 2013)</a:t>
            </a:r>
            <a:r>
              <a:rPr lang="ar-SA" sz="7980" b="1" dirty="0"/>
              <a:t> </a:t>
            </a:r>
            <a:endParaRPr lang="fr-FR" sz="798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59B070-153C-4344-BF0B-84B659A21162}"/>
              </a:ext>
            </a:extLst>
          </p:cNvPr>
          <p:cNvSpPr/>
          <p:nvPr/>
        </p:nvSpPr>
        <p:spPr>
          <a:xfrm>
            <a:off x="-1609453" y="1718247"/>
            <a:ext cx="51206400" cy="2581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</a:pPr>
            <a:r>
              <a:rPr lang="ar-SA" sz="15120" b="1" dirty="0">
                <a:solidFill>
                  <a:srgbClr val="222222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يمكن التأمل </a:t>
            </a:r>
            <a:r>
              <a:rPr lang="fr-FR" sz="15120" b="1" dirty="0">
                <a:solidFill>
                  <a:srgbClr val="222222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Thêta Healing </a:t>
            </a:r>
            <a:r>
              <a:rPr lang="ar-MA" sz="15120" b="1" dirty="0">
                <a:solidFill>
                  <a:srgbClr val="222222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كذلك </a:t>
            </a:r>
            <a:r>
              <a:rPr lang="ar-SA" sz="15120" b="1" dirty="0">
                <a:solidFill>
                  <a:srgbClr val="222222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من</a:t>
            </a:r>
            <a:endParaRPr lang="fr-FR" sz="15120" b="1" dirty="0">
              <a:latin typeface="Sakkal Majalla" panose="02000000000000000000" pitchFamily="2" charset="-78"/>
              <a:ea typeface="Times New Roman" panose="02020603050405020304" pitchFamily="18" charset="0"/>
              <a:cs typeface="Sakkal Majalla" panose="020000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8EF58E-BA4F-48B9-9113-949B13F6ACF1}"/>
              </a:ext>
            </a:extLst>
          </p:cNvPr>
          <p:cNvSpPr/>
          <p:nvPr/>
        </p:nvSpPr>
        <p:spPr>
          <a:xfrm>
            <a:off x="32327155" y="24574759"/>
            <a:ext cx="13689929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1760" b="1" dirty="0">
                <a:solidFill>
                  <a:srgbClr val="222222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زيادة إيجابية في العاطفة </a:t>
            </a:r>
            <a:endParaRPr lang="fr-FR" sz="1176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CB6B105-E5FB-4EBB-84D6-5520E58C8061}"/>
              </a:ext>
            </a:extLst>
          </p:cNvPr>
          <p:cNvSpPr/>
          <p:nvPr/>
        </p:nvSpPr>
        <p:spPr>
          <a:xfrm>
            <a:off x="27006000" y="8474901"/>
            <a:ext cx="22835097" cy="47459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15120" b="1" dirty="0">
                <a:solidFill>
                  <a:srgbClr val="222222"/>
                </a:solidFill>
                <a:cs typeface="Sakkal Majalla" panose="02000000000000000000" pitchFamily="2" charset="-78"/>
              </a:rPr>
              <a:t>في مراحل التأمل</a:t>
            </a:r>
            <a:endParaRPr lang="ar-MA" sz="15120" b="1" dirty="0"/>
          </a:p>
          <a:p>
            <a:pPr algn="ctr"/>
            <a:r>
              <a:rPr lang="ar-SA" sz="15120" b="1" dirty="0">
                <a:solidFill>
                  <a:srgbClr val="222222"/>
                </a:solidFill>
                <a:ea typeface="Times New Roman" panose="02020603050405020304" pitchFamily="18" charset="0"/>
                <a:cs typeface="Sakkal Majalla" panose="02000000000000000000" pitchFamily="2" charset="-78"/>
              </a:rPr>
              <a:t>يقوم الدماغ بتحفيز الاسترخاء بشكل كبير</a:t>
            </a:r>
            <a:endParaRPr lang="fr-FR" sz="15120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72DB0B-CACA-4023-B256-2F6E8B2C23F9}"/>
              </a:ext>
            </a:extLst>
          </p:cNvPr>
          <p:cNvSpPr/>
          <p:nvPr/>
        </p:nvSpPr>
        <p:spPr>
          <a:xfrm>
            <a:off x="29948873" y="13899818"/>
            <a:ext cx="16633080" cy="7072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MA" sz="22680" b="1" dirty="0">
                <a:solidFill>
                  <a:srgbClr val="46884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"ثُمَّ تَلِينُ جُلُودُهُمْ </a:t>
            </a:r>
          </a:p>
          <a:p>
            <a:r>
              <a:rPr lang="ar-MA" sz="22680" b="1" dirty="0">
                <a:solidFill>
                  <a:srgbClr val="46884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وَقُلُوبُهُمْ </a:t>
            </a:r>
            <a:r>
              <a:rPr lang="ar-MA" sz="22680" b="1" dirty="0" err="1">
                <a:solidFill>
                  <a:srgbClr val="46884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إِلَىٰ</a:t>
            </a:r>
            <a:r>
              <a:rPr lang="ar-MA" sz="22680" b="1" dirty="0">
                <a:solidFill>
                  <a:srgbClr val="468847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ذِكْرِ اللَّهِ"</a:t>
            </a:r>
            <a:endParaRPr lang="fr-FR" sz="2268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22468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8340ED-17D6-4262-928B-F1D676677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8009" y="8834437"/>
            <a:ext cx="44165520" cy="12048083"/>
          </a:xfrm>
        </p:spPr>
        <p:txBody>
          <a:bodyPr>
            <a:noAutofit/>
          </a:bodyPr>
          <a:lstStyle/>
          <a:p>
            <a:pPr algn="ctr"/>
            <a:r>
              <a:rPr lang="ar-MA" sz="20000" dirty="0" err="1">
                <a:solidFill>
                  <a:srgbClr val="FF0000"/>
                </a:solidFill>
              </a:rPr>
              <a:t>إستنتاج</a:t>
            </a:r>
            <a:r>
              <a:rPr lang="ar-MA" sz="20000" dirty="0">
                <a:solidFill>
                  <a:srgbClr val="FF0000"/>
                </a:solidFill>
              </a:rPr>
              <a:t>: </a:t>
            </a:r>
            <a:br>
              <a:rPr lang="ar-MA" sz="20000" dirty="0">
                <a:solidFill>
                  <a:srgbClr val="FF0000"/>
                </a:solidFill>
              </a:rPr>
            </a:br>
            <a:r>
              <a:rPr lang="ar-MA" sz="20000" dirty="0">
                <a:solidFill>
                  <a:srgbClr val="FF0000"/>
                </a:solidFill>
              </a:rPr>
              <a:t>أهمية سماع وقراءة القرآن والمواعظ في المراكز الإصلاحية </a:t>
            </a:r>
            <a:endParaRPr lang="fr-FR" sz="20000" dirty="0">
              <a:solidFill>
                <a:srgbClr val="FF000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C9D6A42-12E4-4F93-AE18-CA7B04B4E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396" y="232657"/>
            <a:ext cx="6400800" cy="6840855"/>
          </a:xfrm>
          <a:prstGeom prst="rect">
            <a:avLst/>
          </a:prstGeom>
        </p:spPr>
      </p:pic>
      <p:pic>
        <p:nvPicPr>
          <p:cNvPr id="4" name="Picture 4" descr="Résultat de recherche d'images pour &quot;‫هيئة الاعجاز لشمال المغرب‬‎&quot;">
            <a:extLst>
              <a:ext uri="{FF2B5EF4-FFF2-40B4-BE49-F238E27FC236}">
                <a16:creationId xmlns:a16="http://schemas.microsoft.com/office/drawing/2014/main" id="{CAAF6DD7-6D6A-4655-A7E6-EE6572F2D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3910" y="232657"/>
            <a:ext cx="19922490" cy="404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289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A02AEC-859F-41F6-B5BF-E46F648C2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8712" y="4320546"/>
            <a:ext cx="46085760" cy="4800600"/>
          </a:xfrm>
        </p:spPr>
        <p:txBody>
          <a:bodyPr>
            <a:normAutofit fontScale="90000"/>
          </a:bodyPr>
          <a:lstStyle/>
          <a:p>
            <a:pPr algn="ctr"/>
            <a:r>
              <a:rPr lang="ar-MA" b="1" dirty="0"/>
              <a:t>تعريف علم الاعجاز في القرآن والسنة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9CE9B3-0E68-4F71-9485-1737C78E6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0320" y="9121146"/>
            <a:ext cx="46085760" cy="19009045"/>
          </a:xfrm>
        </p:spPr>
        <p:txBody>
          <a:bodyPr>
            <a:normAutofit fontScale="62500" lnSpcReduction="20000"/>
          </a:bodyPr>
          <a:lstStyle/>
          <a:p>
            <a:pPr marL="0" indent="0" algn="ctr" rtl="1">
              <a:buNone/>
            </a:pPr>
            <a:r>
              <a:rPr lang="ar-MA" dirty="0"/>
              <a:t>يدل مصطلح </a:t>
            </a:r>
            <a:r>
              <a:rPr lang="ar-MA" b="1" dirty="0"/>
              <a:t>علم الاعجاز في القرآن والسنة</a:t>
            </a:r>
            <a:r>
              <a:rPr lang="ar-MA" dirty="0"/>
              <a:t> على </a:t>
            </a:r>
            <a:endParaRPr lang="fr-FR" dirty="0"/>
          </a:p>
          <a:p>
            <a:pPr marL="0" indent="0" algn="ctr" rtl="1">
              <a:buNone/>
            </a:pPr>
            <a:r>
              <a:rPr lang="ar-MA" dirty="0"/>
              <a:t>علوم ونظريات علمية مختلفة </a:t>
            </a:r>
            <a:endParaRPr lang="fr-FR" dirty="0"/>
          </a:p>
          <a:p>
            <a:pPr marL="0" indent="0" algn="ctr" rtl="1">
              <a:buNone/>
            </a:pPr>
            <a:r>
              <a:rPr lang="ar-MA" dirty="0"/>
              <a:t>نجدها مبثوثة في القرآن والسنة </a:t>
            </a:r>
          </a:p>
          <a:p>
            <a:pPr marL="0" indent="0" algn="ctr" rtl="1">
              <a:buNone/>
            </a:pPr>
            <a:r>
              <a:rPr lang="ar-MA" dirty="0"/>
              <a:t>(مشكلة أوجها متعددة لإعجاز القرآن والسنة) </a:t>
            </a:r>
          </a:p>
          <a:p>
            <a:pPr marL="0" indent="0" algn="ctr" rtl="1">
              <a:buNone/>
            </a:pPr>
            <a:r>
              <a:rPr lang="ar-MA" dirty="0"/>
              <a:t>ثبت عدم إمكانية إدراكها بالوسائل البشرية في زمن الرسول صلى الله عليه وسلم </a:t>
            </a:r>
          </a:p>
          <a:p>
            <a:pPr marL="0" indent="0" algn="ctr" rtl="1">
              <a:buNone/>
            </a:pPr>
            <a:r>
              <a:rPr lang="ar-MA" dirty="0"/>
              <a:t>الذي عاش في القرن السابع الميلادي</a:t>
            </a:r>
          </a:p>
          <a:p>
            <a:pPr marL="0" indent="0" algn="ctr" rtl="1">
              <a:buNone/>
            </a:pPr>
            <a:r>
              <a:rPr lang="ar-MA" dirty="0"/>
              <a:t>وتظهر صدق القرآن والسنة فيما أخبرا به عن رب العزة سبحانه وتعالى.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6714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834162C3-A793-452C-8D2E-93C3DD71D55F}"/>
              </a:ext>
            </a:extLst>
          </p:cNvPr>
          <p:cNvSpPr txBox="1">
            <a:spLocks/>
          </p:cNvSpPr>
          <p:nvPr/>
        </p:nvSpPr>
        <p:spPr>
          <a:xfrm>
            <a:off x="36291566" y="4734412"/>
            <a:ext cx="13982438" cy="2439385"/>
          </a:xfrm>
          <a:prstGeom prst="rect">
            <a:avLst/>
          </a:prstGeom>
        </p:spPr>
        <p:txBody>
          <a:bodyPr vert="horz" lIns="384048" tIns="192024" rIns="384048" bIns="192024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MA" sz="18480" dirty="0"/>
              <a:t>تصميم الموضوع</a:t>
            </a:r>
            <a:endParaRPr lang="fr-FR" sz="18480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66240EFA-15B0-44BF-9202-6229C3654F1C}"/>
              </a:ext>
            </a:extLst>
          </p:cNvPr>
          <p:cNvSpPr txBox="1">
            <a:spLocks/>
          </p:cNvSpPr>
          <p:nvPr/>
        </p:nvSpPr>
        <p:spPr>
          <a:xfrm>
            <a:off x="6271129" y="1251772"/>
            <a:ext cx="25012781" cy="2574575"/>
          </a:xfrm>
          <a:prstGeom prst="rect">
            <a:avLst/>
          </a:prstGeom>
        </p:spPr>
        <p:txBody>
          <a:bodyPr vert="horz" lIns="384048" tIns="192024" rIns="384048" bIns="192024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MA" sz="15120" b="1" dirty="0"/>
              <a:t>8 قواعد من الإعجاز العلمي </a:t>
            </a:r>
            <a:br>
              <a:rPr lang="ar-MA" sz="15120" b="1" dirty="0"/>
            </a:br>
            <a:r>
              <a:rPr lang="ar-MA" sz="15120" b="1" dirty="0"/>
              <a:t>لا غنى للقاضي أو رجل الإدارة عنها</a:t>
            </a:r>
            <a:endParaRPr lang="fr-FR" sz="1512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7C86A2-6EFB-44E4-AF58-BBADCBE1F75D}"/>
              </a:ext>
            </a:extLst>
          </p:cNvPr>
          <p:cNvSpPr/>
          <p:nvPr/>
        </p:nvSpPr>
        <p:spPr>
          <a:xfrm>
            <a:off x="3165101" y="7118089"/>
            <a:ext cx="44876198" cy="2180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180" indent="-1440180" algn="r" rtl="1">
              <a:buFont typeface="+mj-lt"/>
              <a:buAutoNum type="arabicPeriod"/>
            </a:pPr>
            <a:r>
              <a:rPr lang="ar-MA" sz="11760" b="1" dirty="0"/>
              <a:t>متى تنفخ الروح في الجنين؟</a:t>
            </a:r>
            <a:endParaRPr lang="fr-FR" sz="11760" b="1" dirty="0"/>
          </a:p>
          <a:p>
            <a:pPr algn="r" rtl="1"/>
            <a:r>
              <a:rPr lang="ar-MA" sz="11760" b="1" dirty="0"/>
              <a:t>2. الدلائل العلمية </a:t>
            </a:r>
            <a:r>
              <a:rPr lang="ar-SA" sz="11760" b="1" dirty="0"/>
              <a:t>على الروح</a:t>
            </a:r>
            <a:r>
              <a:rPr lang="ar-MA" sz="11760" b="1" dirty="0"/>
              <a:t>/ </a:t>
            </a:r>
            <a:r>
              <a:rPr lang="ar-SA" sz="11760" b="1" dirty="0"/>
              <a:t>دراسات </a:t>
            </a:r>
            <a:r>
              <a:rPr lang="ar-MA" sz="11760" b="1" dirty="0"/>
              <a:t>القرب من </a:t>
            </a:r>
            <a:r>
              <a:rPr lang="ar-SA" sz="11760" b="1" dirty="0"/>
              <a:t>الموت، البحوث السريرية </a:t>
            </a:r>
            <a:r>
              <a:rPr lang="ar-MA" sz="11760" b="1" dirty="0"/>
              <a:t>عند </a:t>
            </a:r>
            <a:r>
              <a:rPr lang="ar-SA" sz="11760" b="1" dirty="0"/>
              <a:t>مرضى السكتة القلبية</a:t>
            </a:r>
            <a:endParaRPr lang="fr-FR" sz="11760" b="1" dirty="0"/>
          </a:p>
          <a:p>
            <a:pPr algn="r" rtl="1"/>
            <a:r>
              <a:rPr lang="ar-MA" sz="11760" b="1" dirty="0"/>
              <a:t>3. </a:t>
            </a:r>
            <a:r>
              <a:rPr lang="ar-SA" sz="11760" b="1" dirty="0"/>
              <a:t>علاقة النوم بالموت و</a:t>
            </a:r>
            <a:r>
              <a:rPr lang="ar-MA" sz="11760" b="1" dirty="0"/>
              <a:t>أثر التداخل الفيزيولوجي في </a:t>
            </a:r>
            <a:r>
              <a:rPr lang="ar-SA" sz="11760" b="1" dirty="0"/>
              <a:t>تعريف الموت من الناحية العلمية ومن منظور نصوص القرآن والسنة</a:t>
            </a:r>
            <a:endParaRPr lang="ar-MA" sz="11760" b="1" dirty="0"/>
          </a:p>
          <a:p>
            <a:pPr algn="r" rtl="1"/>
            <a:r>
              <a:rPr lang="ar-MA" sz="11760" b="1" dirty="0"/>
              <a:t>4. الإعجاز العلمي التشريعي في تحديد ستة أشهر كأقل مدة الحمل</a:t>
            </a:r>
            <a:r>
              <a:rPr lang="ar-SA" sz="11760" b="1" dirty="0"/>
              <a:t>: </a:t>
            </a:r>
            <a:r>
              <a:rPr lang="ar-MA" sz="11760" b="1" dirty="0"/>
              <a:t>حالة </a:t>
            </a:r>
            <a:r>
              <a:rPr lang="ar-SA" sz="11760" b="1" dirty="0"/>
              <a:t>المولود قبل الأوان،</a:t>
            </a:r>
            <a:endParaRPr lang="fr-FR" sz="11760" b="1" dirty="0"/>
          </a:p>
          <a:p>
            <a:pPr algn="r" rtl="1"/>
            <a:r>
              <a:rPr lang="ar-MA" sz="11760" b="1" dirty="0"/>
              <a:t>5.  الإعجاز العلمي في تشريعات الأسرة (نموذج عدة المطلقة)</a:t>
            </a:r>
          </a:p>
          <a:p>
            <a:pPr algn="r" rtl="1"/>
            <a:r>
              <a:rPr lang="ar-MA" sz="11760" b="1" dirty="0"/>
              <a:t>6. أهمية الإعجاز التأثيري للقرآن الكريم في الخطاب القانوني من خلال قراءة النشاط الكهربائي للدماغ </a:t>
            </a:r>
            <a:r>
              <a:rPr lang="fr-FR" sz="11760" b="1" dirty="0"/>
              <a:t>EEG)</a:t>
            </a:r>
            <a:r>
              <a:rPr lang="ar-MA" sz="11760" b="1" dirty="0"/>
              <a:t>) (أهمية قراءة القرآن والمواعظ في المراكز الإصلاحية)</a:t>
            </a:r>
          </a:p>
          <a:p>
            <a:pPr algn="r" rtl="1"/>
            <a:r>
              <a:rPr lang="ar-MA" sz="11760" b="1" dirty="0"/>
              <a:t>7. دراسة: لا وجود لجين بعينه مسؤول عن المثلية الجنسية</a:t>
            </a:r>
            <a:endParaRPr lang="fr-FR" sz="11760" b="1" dirty="0"/>
          </a:p>
          <a:p>
            <a:pPr algn="r" rtl="1"/>
            <a:r>
              <a:rPr lang="ar-MA" sz="11760" b="1" dirty="0"/>
              <a:t>8. </a:t>
            </a:r>
            <a:r>
              <a:rPr lang="ar-SA" sz="11760" b="1" dirty="0"/>
              <a:t>الاختلافات البنيوية في الدماغ وغيره التي تفسر اختلاف بعض التشريعات الاسلامية لكل من الرجل والمرأة</a:t>
            </a:r>
            <a:endParaRPr lang="fr-FR" sz="11760" b="1" dirty="0"/>
          </a:p>
        </p:txBody>
      </p:sp>
      <p:pic>
        <p:nvPicPr>
          <p:cNvPr id="9" name="Picture 4" descr="Résultat de recherche d'images pour &quot;‫هيئة الاعجاز لشمال المغرب‬‎&quot;">
            <a:extLst>
              <a:ext uri="{FF2B5EF4-FFF2-40B4-BE49-F238E27FC236}">
                <a16:creationId xmlns:a16="http://schemas.microsoft.com/office/drawing/2014/main" id="{0E799296-9C93-4B81-8B17-12A7FEC72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3910" y="232657"/>
            <a:ext cx="19922490" cy="404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0100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>
            <a:extLst>
              <a:ext uri="{FF2B5EF4-FFF2-40B4-BE49-F238E27FC236}">
                <a16:creationId xmlns:a16="http://schemas.microsoft.com/office/drawing/2014/main" id="{C7BE5107-3AE2-496D-8CBD-CB3A70F59F17}"/>
              </a:ext>
            </a:extLst>
          </p:cNvPr>
          <p:cNvSpPr/>
          <p:nvPr/>
        </p:nvSpPr>
        <p:spPr>
          <a:xfrm>
            <a:off x="0" y="0"/>
            <a:ext cx="28875208" cy="22034448"/>
          </a:xfrm>
          <a:prstGeom prst="ellipse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0000" dirty="0"/>
              <a:t>الإعجاز  في علم الأجنة </a:t>
            </a:r>
            <a:r>
              <a:rPr lang="ar-MA" sz="20000" b="1" dirty="0">
                <a:solidFill>
                  <a:srgbClr val="FFFF00"/>
                </a:solidFill>
              </a:rPr>
              <a:t>معطيات قانونية</a:t>
            </a:r>
            <a:endParaRPr lang="fr-FR" sz="20000" b="1" dirty="0">
              <a:solidFill>
                <a:srgbClr val="FFFF00"/>
              </a:solidFill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2CE06C32-EC84-435D-8C57-E34917896886}"/>
              </a:ext>
            </a:extLst>
          </p:cNvPr>
          <p:cNvSpPr txBox="1">
            <a:spLocks/>
          </p:cNvSpPr>
          <p:nvPr/>
        </p:nvSpPr>
        <p:spPr>
          <a:xfrm rot="19696037">
            <a:off x="16697168" y="12165429"/>
            <a:ext cx="36141243" cy="8716571"/>
          </a:xfrm>
          <a:prstGeom prst="rect">
            <a:avLst/>
          </a:prstGeom>
        </p:spPr>
        <p:txBody>
          <a:bodyPr vert="horz" lIns="296208" tIns="148102" rIns="296208" bIns="148102" rtlCol="0" anchor="ctr">
            <a:noAutofit/>
          </a:bodyPr>
          <a:lstStyle>
            <a:lvl1pPr algn="ctr" defTabSz="7021295" rtl="0" eaLnBrk="1" latinLnBrk="0" hangingPunct="1">
              <a:spcBef>
                <a:spcPct val="0"/>
              </a:spcBef>
              <a:buNone/>
              <a:defRPr sz="3389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MA" sz="22756" b="1" dirty="0"/>
              <a:t>أثر بحوث الإعجاز العلمي في الحسم </a:t>
            </a:r>
            <a:br>
              <a:rPr lang="ar-MA" sz="22756" b="1" dirty="0"/>
            </a:br>
            <a:r>
              <a:rPr lang="ar-MA" sz="22756" b="1" dirty="0"/>
              <a:t>ببعض القضايا الفقهية والقانونية</a:t>
            </a:r>
            <a:endParaRPr lang="fr-FR" sz="22756" dirty="0"/>
          </a:p>
        </p:txBody>
      </p:sp>
    </p:spTree>
    <p:extLst>
      <p:ext uri="{BB962C8B-B14F-4D97-AF65-F5344CB8AC3E}">
        <p14:creationId xmlns:p14="http://schemas.microsoft.com/office/powerpoint/2010/main" val="4029110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83563F-70DE-4625-B249-7133C7706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MA" dirty="0"/>
              <a:t>لكن السبق العلمي يوجد في آيات القرآن وأحاديث المصطفى صلى الله عليه وسلم </a:t>
            </a:r>
            <a:br>
              <a:rPr lang="ar-MA" dirty="0"/>
            </a:br>
            <a:r>
              <a:rPr lang="ar-MA" dirty="0"/>
              <a:t>(سنريهم آياتنا في الآفاق وفي أنفسهم)</a:t>
            </a:r>
            <a:endParaRPr lang="fr-FR" dirty="0"/>
          </a:p>
        </p:txBody>
      </p:sp>
      <p:pic>
        <p:nvPicPr>
          <p:cNvPr id="3074" name="Picture 2" descr="No photo description available.">
            <a:extLst>
              <a:ext uri="{FF2B5EF4-FFF2-40B4-BE49-F238E27FC236}">
                <a16:creationId xmlns:a16="http://schemas.microsoft.com/office/drawing/2014/main" id="{3F40236C-2FDB-4BD8-AD6C-FEAD5D840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8412633"/>
            <a:ext cx="51206396" cy="20896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012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E147B35-0037-4B2F-A7D2-72D7515BB251}"/>
              </a:ext>
            </a:extLst>
          </p:cNvPr>
          <p:cNvSpPr/>
          <p:nvPr/>
        </p:nvSpPr>
        <p:spPr>
          <a:xfrm>
            <a:off x="2758963" y="2010941"/>
            <a:ext cx="48447437" cy="1250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MA" sz="20160" b="1" dirty="0">
                <a:latin typeface="hafs"/>
              </a:rPr>
              <a:t>أهمية الإعجاز التأثيري</a:t>
            </a:r>
          </a:p>
          <a:p>
            <a:pPr algn="ctr" rtl="1"/>
            <a:r>
              <a:rPr lang="ar-MA" sz="20160" b="1" dirty="0">
                <a:latin typeface="hafs"/>
              </a:rPr>
              <a:t> للقرآن الكريم في الخطاب القانوني</a:t>
            </a:r>
          </a:p>
          <a:p>
            <a:pPr algn="ctr" rtl="1"/>
            <a:r>
              <a:rPr lang="ar-MA" sz="20160" b="1" dirty="0">
                <a:latin typeface="hafs"/>
              </a:rPr>
              <a:t>من خلال </a:t>
            </a:r>
            <a:r>
              <a:rPr lang="ar-MA" sz="20160" dirty="0"/>
              <a:t>قراءة</a:t>
            </a:r>
            <a:r>
              <a:rPr lang="ar-MA" sz="20160" b="1" dirty="0"/>
              <a:t> النشاط الكهربائي للدماغ  </a:t>
            </a:r>
            <a:r>
              <a:rPr lang="fr-FR" sz="20160" b="1" dirty="0"/>
              <a:t>(EEG)</a:t>
            </a:r>
            <a:endParaRPr lang="ar-MA" sz="20160" b="1" dirty="0">
              <a:latin typeface="hafs"/>
            </a:endParaRPr>
          </a:p>
          <a:p>
            <a:pPr algn="ctr" rtl="1"/>
            <a:r>
              <a:rPr lang="ar-MA" sz="20160" dirty="0"/>
              <a:t>_ أثر قراءة القرآن والمواعظ في المراكز الإصلاحية_</a:t>
            </a:r>
            <a:endParaRPr lang="ar-MA" sz="20160" b="1" dirty="0">
              <a:latin typeface="haf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EA958A-9EC8-4308-AF0A-48FDE2E6348B}"/>
              </a:ext>
            </a:extLst>
          </p:cNvPr>
          <p:cNvSpPr/>
          <p:nvPr/>
        </p:nvSpPr>
        <p:spPr>
          <a:xfrm>
            <a:off x="2758966" y="15367017"/>
            <a:ext cx="45688469" cy="11726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MA" sz="11760" b="1" dirty="0" err="1">
                <a:latin typeface="hafs"/>
              </a:rPr>
              <a:t>إنطلاقا</a:t>
            </a:r>
            <a:r>
              <a:rPr lang="ar-MA" sz="11760" b="1" dirty="0">
                <a:latin typeface="hafs"/>
              </a:rPr>
              <a:t> من قوله تعالى : </a:t>
            </a:r>
          </a:p>
          <a:p>
            <a:pPr algn="ctr" rtl="1"/>
            <a:r>
              <a:rPr lang="ar-MA" sz="11760" b="1" dirty="0">
                <a:latin typeface="hafs"/>
              </a:rPr>
              <a:t>(</a:t>
            </a:r>
            <a:r>
              <a:rPr lang="ar-MA" sz="11760" b="1" dirty="0"/>
              <a:t> اللَّهُ نَزَّلَ أَحْسَنَ الْحَدِيثِ كِتَابًا مُّتَشَابِهًا مَّثَانِيَ تَقْشَعِرُّ مِنْهُ جُلُودُ الَّذِينَ يَخْشَوْنَ رَبَّهُمْ ثُمَّ تَلِينُ جُلُودُهُمْ وَقُلُوبُهُمْ </a:t>
            </a:r>
            <a:r>
              <a:rPr lang="ar-MA" sz="11760" b="1" dirty="0" err="1"/>
              <a:t>إِلَىٰ</a:t>
            </a:r>
            <a:r>
              <a:rPr lang="ar-MA" sz="11760" b="1" dirty="0"/>
              <a:t> ذِكْرِ اللَّهِ ۚ َ</a:t>
            </a:r>
            <a:r>
              <a:rPr lang="ar-MA" sz="11760" b="1" dirty="0" err="1"/>
              <a:t>ٰلِكَ</a:t>
            </a:r>
            <a:r>
              <a:rPr lang="ar-MA" sz="11760" b="1" dirty="0"/>
              <a:t> هُدَى اللَّهِ يَهْدِي بِهِ مَن يَشَاءُ ۚ وَمَن يُضْلِلِ اللَّهُ فَمَا لَهُ مِنْ هَاد</a:t>
            </a:r>
            <a:r>
              <a:rPr lang="ar-MA" sz="5040" b="1" dirty="0"/>
              <a:t>ٍ (23) س الزمر</a:t>
            </a:r>
          </a:p>
          <a:p>
            <a:pPr algn="ctr"/>
            <a:r>
              <a:rPr lang="ar-MA" sz="11760" dirty="0"/>
              <a:t>وعن أبي هريرة رضي الله عنه أن النبي صلى الله عليه وسلم قال: «ما اجتمع قوم في بيت من بيوت الله يتلون كتاب الله </a:t>
            </a:r>
            <a:r>
              <a:rPr lang="ar-MA" sz="11760" dirty="0" err="1"/>
              <a:t>ويتدارسونه</a:t>
            </a:r>
            <a:r>
              <a:rPr lang="ar-MA" sz="11760" dirty="0"/>
              <a:t> بينهم إلا حفتهم الملائكة </a:t>
            </a:r>
            <a:r>
              <a:rPr lang="ar-MA" sz="11760" dirty="0" err="1"/>
              <a:t>وتغشتهم</a:t>
            </a:r>
            <a:r>
              <a:rPr lang="ar-MA" sz="11760" dirty="0"/>
              <a:t> الرحمة وتنزلت عليهم السكينة وذكرهم الله فيمن عنده» (صحيح مسلم: 2700).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1318F3E-A1B5-4B77-8689-0E53F2D684A2}"/>
              </a:ext>
            </a:extLst>
          </p:cNvPr>
          <p:cNvSpPr/>
          <p:nvPr/>
        </p:nvSpPr>
        <p:spPr>
          <a:xfrm>
            <a:off x="45247034" y="14401800"/>
            <a:ext cx="6400800" cy="49546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0000" dirty="0"/>
              <a:t>7</a:t>
            </a:r>
            <a:endParaRPr lang="fr-FR" sz="40000" dirty="0"/>
          </a:p>
        </p:txBody>
      </p:sp>
    </p:spTree>
    <p:extLst>
      <p:ext uri="{BB962C8B-B14F-4D97-AF65-F5344CB8AC3E}">
        <p14:creationId xmlns:p14="http://schemas.microsoft.com/office/powerpoint/2010/main" val="519379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DB00C5-8A21-48A1-901D-854805326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2688" y="5184776"/>
            <a:ext cx="46085760" cy="4800600"/>
          </a:xfrm>
        </p:spPr>
        <p:txBody>
          <a:bodyPr>
            <a:noAutofit/>
          </a:bodyPr>
          <a:lstStyle/>
          <a:p>
            <a:pPr algn="ctr"/>
            <a:r>
              <a:rPr lang="ar-MA" sz="20000" dirty="0"/>
              <a:t>الإعجاز العلمي الطبي والفيزيولوجي في آيات وأحاديث التفكر والتأمل</a:t>
            </a:r>
            <a:br>
              <a:rPr lang="ar-MA" sz="20000" dirty="0"/>
            </a:br>
            <a:endParaRPr lang="fr-FR" sz="20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866CAD-7393-4AB7-A0A5-24C5A9CF1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8832" y="11245030"/>
            <a:ext cx="46085760" cy="16393922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ar-MA" dirty="0"/>
              <a:t>كشفت العلوم الحديثة الإعجاز العلمي الطبي والفيزيولوجي في الآيات القرآنية والأحاديث النبوية المرتبطة بالتفكر والتأمل،</a:t>
            </a:r>
            <a:br>
              <a:rPr lang="ar-MA" dirty="0"/>
            </a:br>
            <a:r>
              <a:rPr lang="ar-MA" dirty="0"/>
              <a:t>حيث أثبتت هذه الدراسات بأن التأمل والتفكر يحدث تغييرات فيزيولوجية على مستوى عصبونات الدماغ ومراكزه المختلفة بالحد من نشاط</a:t>
            </a:r>
            <a:br>
              <a:rPr lang="ar-MA" dirty="0"/>
            </a:br>
            <a:r>
              <a:rPr lang="ar-MA" dirty="0"/>
              <a:t>الجهاز العصبي </a:t>
            </a:r>
            <a:r>
              <a:rPr lang="ar-MA" dirty="0" err="1"/>
              <a:t>الودي,السمبثاوي</a:t>
            </a:r>
            <a:r>
              <a:rPr lang="ar-MA" dirty="0"/>
              <a:t> </a:t>
            </a:r>
            <a:r>
              <a:rPr lang="fr-FR" dirty="0" err="1"/>
              <a:t>Sympathetic</a:t>
            </a:r>
            <a:r>
              <a:rPr lang="fr-FR" dirty="0"/>
              <a:t> </a:t>
            </a:r>
            <a:r>
              <a:rPr lang="fr-FR" dirty="0" err="1"/>
              <a:t>nervous</a:t>
            </a:r>
            <a:br>
              <a:rPr lang="fr-FR" dirty="0"/>
            </a:br>
            <a:r>
              <a:rPr lang="ar-MA" dirty="0"/>
              <a:t>مما ينعكس إيجابا على صاحبه بانخفاض المشاعر غير السارة ومشاعر الانفعال عموما (مثل الغضب أو الخوف، أو حالات التشنج) إلى حالات أكثر إيجابية .</a:t>
            </a:r>
          </a:p>
          <a:p>
            <a:pPr marL="0" indent="0" algn="ctr">
              <a:buNone/>
            </a:pPr>
            <a:r>
              <a:rPr lang="ar-MA" dirty="0"/>
              <a:t>قال تعالى: (ثُمَّ تَلِينُ جُلُودُهُمْ وَقُلُوبُهُمْ </a:t>
            </a:r>
            <a:r>
              <a:rPr lang="ar-MA" dirty="0" err="1"/>
              <a:t>إِلَىٰ</a:t>
            </a:r>
            <a:r>
              <a:rPr lang="ar-MA" dirty="0"/>
              <a:t> ذِكْرِ اللَّهِ) سورة الزمر - الآية 23...</a:t>
            </a:r>
            <a:br>
              <a:rPr lang="ar-MA" dirty="0"/>
            </a:br>
            <a:r>
              <a:rPr lang="ar-MA" dirty="0"/>
              <a:t>اللَّهُ نَزَّلَ أَحْسَنَ الْحَدِيثِ كِتَابًا مُّتَشَابِهًا مَّثَانِيَ تَقْشَعِرُّ مِنْهُ جُلُودُ الَّذِينَ يَخْشَوْنَ رَبَّهُمْ ثُمَّ تَلِينُ جُلُودُهُمْ وَقُلُوبُهُمْ </a:t>
            </a:r>
            <a:r>
              <a:rPr lang="ar-MA" dirty="0" err="1"/>
              <a:t>إِلَىٰ</a:t>
            </a:r>
            <a:r>
              <a:rPr lang="ar-MA" dirty="0"/>
              <a:t> ذِكْرِ اللَّهِ ۚ </a:t>
            </a:r>
            <a:r>
              <a:rPr lang="ar-MA" dirty="0" err="1"/>
              <a:t>ذَٰلِكَ</a:t>
            </a:r>
            <a:r>
              <a:rPr lang="ar-MA" dirty="0"/>
              <a:t> هُدَى اللَّهِ يَهْدِي بِهِ مَن يَشَاءُ ۚ وَمَن يُضْلِلِ اللَّهُ فَمَا لَهُ مِنْ هَادٍ (23) وعن أبي هريرة رضي الله عنه أن النبي صلى الله عليه وسلم قال: «ما اجتمع قوم في بيت من بيوت الله يتلون كتاب الله </a:t>
            </a:r>
            <a:r>
              <a:rPr lang="ar-MA" dirty="0" err="1"/>
              <a:t>ويتدارسونه</a:t>
            </a:r>
            <a:r>
              <a:rPr lang="ar-MA" dirty="0"/>
              <a:t> بينهم إلا حفتهم الملائكة </a:t>
            </a:r>
            <a:r>
              <a:rPr lang="ar-MA" dirty="0" err="1"/>
              <a:t>وتغشتهم</a:t>
            </a:r>
            <a:r>
              <a:rPr lang="ar-MA" dirty="0"/>
              <a:t> الرحمة وتنزلت عليهم السكينة وذكرهم الله فيمن عنده» (صحيح مسلم: 2700).</a:t>
            </a:r>
          </a:p>
        </p:txBody>
      </p:sp>
    </p:spTree>
    <p:extLst>
      <p:ext uri="{BB962C8B-B14F-4D97-AF65-F5344CB8AC3E}">
        <p14:creationId xmlns:p14="http://schemas.microsoft.com/office/powerpoint/2010/main" val="1137429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FBAE88-936C-491B-96B7-94ED82CA6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440" y="669356"/>
            <a:ext cx="44165520" cy="5567365"/>
          </a:xfrm>
        </p:spPr>
        <p:txBody>
          <a:bodyPr>
            <a:normAutofit fontScale="90000"/>
          </a:bodyPr>
          <a:lstStyle/>
          <a:p>
            <a:pPr algn="ctr"/>
            <a:r>
              <a:rPr lang="ar-MA" dirty="0"/>
              <a:t>كشفت العلوم الحديثة الإعجاز العلمي الطبي والفيزيولوجي في الآيات القرآنية والأحاديث النبوية المرتبطة بالتفكر والتأمل،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39C29B-E85E-4712-891B-243C8F396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41540" y="7074942"/>
            <a:ext cx="16443134" cy="2172865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br>
              <a:rPr lang="ar-MA" sz="20160" dirty="0"/>
            </a:br>
            <a:r>
              <a:rPr lang="ar-MA" sz="20160" dirty="0"/>
              <a:t>حيث أثبتت هذه الدراسات بأن التأمل والتفكر يحدث تغييرات فيزيولوجية على مستوى عصبونات الدماغ ومراكزه المختلفة بالحد من نشاط الجهاز العصبي </a:t>
            </a:r>
            <a:r>
              <a:rPr lang="ar-MA" sz="20160" dirty="0" err="1"/>
              <a:t>الودي,السمبثاوي</a:t>
            </a:r>
            <a:r>
              <a:rPr lang="ar-MA" sz="20160" dirty="0"/>
              <a:t> </a:t>
            </a:r>
            <a:r>
              <a:rPr lang="fr-FR" sz="20160" dirty="0" err="1"/>
              <a:t>Sympathetic</a:t>
            </a:r>
            <a:r>
              <a:rPr lang="fr-FR" sz="20160" dirty="0"/>
              <a:t> </a:t>
            </a:r>
            <a:r>
              <a:rPr lang="fr-FR" sz="20160" dirty="0" err="1"/>
              <a:t>nervous</a:t>
            </a:r>
            <a:br>
              <a:rPr lang="fr-FR" sz="20160" dirty="0"/>
            </a:br>
            <a:endParaRPr lang="fr-FR" sz="2016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1E714B3-3D2A-48FA-9446-BCCE53BE1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728" y="6236721"/>
            <a:ext cx="32289436" cy="2103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3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9C1956-F1C7-4D6E-9856-D5E2D6620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00" y="4752728"/>
            <a:ext cx="22995168" cy="16368565"/>
          </a:xfrm>
        </p:spPr>
        <p:txBody>
          <a:bodyPr>
            <a:noAutofit/>
          </a:bodyPr>
          <a:lstStyle/>
          <a:p>
            <a:pPr algn="ctr" rtl="1"/>
            <a:r>
              <a:rPr lang="ar-SA" sz="15000" b="1" dirty="0">
                <a:solidFill>
                  <a:srgbClr val="FF0000"/>
                </a:solidFill>
              </a:rPr>
              <a:t>يمكن التأمل </a:t>
            </a:r>
            <a:r>
              <a:rPr lang="fr-FR" sz="15000" b="1" dirty="0">
                <a:solidFill>
                  <a:srgbClr val="FF0000"/>
                </a:solidFill>
              </a:rPr>
              <a:t>Thêta Healing </a:t>
            </a:r>
            <a:r>
              <a:rPr lang="ar-SA" sz="15000" b="1" dirty="0">
                <a:solidFill>
                  <a:srgbClr val="FF0000"/>
                </a:solidFill>
              </a:rPr>
              <a:t>من الحد من التركيز في الأنشطة العقلية. </a:t>
            </a:r>
            <a:br>
              <a:rPr lang="ar-MA" sz="15000" b="1" dirty="0">
                <a:solidFill>
                  <a:srgbClr val="FF0000"/>
                </a:solidFill>
              </a:rPr>
            </a:br>
            <a:r>
              <a:rPr lang="ar-SA" sz="15000" b="1" dirty="0"/>
              <a:t>مما يتيح إسكات خطابنا العقلي الداخلي. وتقبل ما نتخيله ونشعر به </a:t>
            </a:r>
            <a:endParaRPr lang="fr-FR" sz="150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47BF247-57E6-4284-B3E8-5E844413EAC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552" y="6552928"/>
            <a:ext cx="22250473" cy="1886609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6064843-8A36-4844-B8CF-CB42B432E5C5}"/>
              </a:ext>
            </a:extLst>
          </p:cNvPr>
          <p:cNvSpPr/>
          <p:nvPr/>
        </p:nvSpPr>
        <p:spPr>
          <a:xfrm>
            <a:off x="2560640" y="26283120"/>
            <a:ext cx="1317322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9600" b="1" dirty="0" err="1"/>
              <a:t>طوامس</a:t>
            </a:r>
            <a:r>
              <a:rPr lang="ar-SA" sz="9600" b="1" dirty="0"/>
              <a:t> إ. </a:t>
            </a:r>
            <a:r>
              <a:rPr lang="fr-FR" sz="9600" b="1" dirty="0"/>
              <a:t>(Tomas. E, 2013)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3434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6374</TotalTime>
  <Words>408</Words>
  <Application>Microsoft Office PowerPoint</Application>
  <PresentationFormat>Personnalisé</PresentationFormat>
  <Paragraphs>57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hafs</vt:lpstr>
      <vt:lpstr>Sakkal Majalla</vt:lpstr>
      <vt:lpstr>Thème Office</vt:lpstr>
      <vt:lpstr>قواعد من الإعجاز العلمي  لا غنى للقاضي أو رجل الإدارة عنها </vt:lpstr>
      <vt:lpstr>تعريف علم الاعجاز في القرآن والسنة </vt:lpstr>
      <vt:lpstr>Présentation PowerPoint</vt:lpstr>
      <vt:lpstr>Présentation PowerPoint</vt:lpstr>
      <vt:lpstr>لكن السبق العلمي يوجد في آيات القرآن وأحاديث المصطفى صلى الله عليه وسلم  (سنريهم آياتنا في الآفاق وفي أنفسهم)</vt:lpstr>
      <vt:lpstr>Présentation PowerPoint</vt:lpstr>
      <vt:lpstr>الإعجاز العلمي الطبي والفيزيولوجي في آيات وأحاديث التفكر والتأمل </vt:lpstr>
      <vt:lpstr>كشفت العلوم الحديثة الإعجاز العلمي الطبي والفيزيولوجي في الآيات القرآنية والأحاديث النبوية المرتبطة بالتفكر والتأمل،</vt:lpstr>
      <vt:lpstr>يمكن التأمل Thêta Healing من الحد من التركيز في الأنشطة العقلية.  مما يتيح إسكات خطابنا العقلي الداخلي. وتقبل ما نتخيله ونشعر به </vt:lpstr>
      <vt:lpstr>Présentation PowerPoint</vt:lpstr>
      <vt:lpstr>ويمكن التأمل Thêta Healing  كذلك من زيادة الإيجابية في العاطفة</vt:lpstr>
      <vt:lpstr>Présentation PowerPoint</vt:lpstr>
      <vt:lpstr>(أ)</vt:lpstr>
      <vt:lpstr>إستنتاج:  أهمية سماع وقراءة القرآن والمواعظ في المراكز الإصلاحية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RedOne</dc:creator>
  <cp:lastModifiedBy>mohamed BOURBAB</cp:lastModifiedBy>
  <cp:revision>627</cp:revision>
  <dcterms:created xsi:type="dcterms:W3CDTF">2014-01-24T21:47:30Z</dcterms:created>
  <dcterms:modified xsi:type="dcterms:W3CDTF">2020-11-19T19:55:48Z</dcterms:modified>
</cp:coreProperties>
</file>